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85" r:id="rId21"/>
    <p:sldId id="276" r:id="rId22"/>
    <p:sldId id="277" r:id="rId23"/>
    <p:sldId id="278" r:id="rId24"/>
    <p:sldId id="279" r:id="rId25"/>
    <p:sldId id="280" r:id="rId26"/>
    <p:sldId id="281" r:id="rId27"/>
    <p:sldId id="282" r:id="rId28"/>
    <p:sldId id="283" r:id="rId29"/>
    <p:sldId id="284" r:id="rId30"/>
  </p:sldIdLst>
  <p:sldSz cx="12192000" cy="6858000"/>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E975A9EB-9B61-4B88-994C-C92839F69CDA}"/>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 xmlns:a16="http://schemas.microsoft.com/office/drawing/2014/main" id="{6FD0A4A0-0756-4F56-A846-41F19AEEB4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 xmlns:a16="http://schemas.microsoft.com/office/drawing/2014/main" id="{9EF945D6-6BBC-4118-BFF3-A1C56F00A7BD}"/>
              </a:ext>
            </a:extLst>
          </p:cNvPr>
          <p:cNvSpPr>
            <a:spLocks noGrp="1"/>
          </p:cNvSpPr>
          <p:nvPr>
            <p:ph type="dt" sz="half" idx="10"/>
          </p:nvPr>
        </p:nvSpPr>
        <p:spPr/>
        <p:txBody>
          <a:bodyPr/>
          <a:lstStyle/>
          <a:p>
            <a:fld id="{667AF696-A9C3-4C92-87A2-A0A114064EBB}" type="datetimeFigureOut">
              <a:rPr lang="pt-BR" smtClean="0"/>
              <a:t>19/04/2022</a:t>
            </a:fld>
            <a:endParaRPr lang="pt-BR"/>
          </a:p>
        </p:txBody>
      </p:sp>
      <p:sp>
        <p:nvSpPr>
          <p:cNvPr id="5" name="Espaço Reservado para Rodapé 4">
            <a:extLst>
              <a:ext uri="{FF2B5EF4-FFF2-40B4-BE49-F238E27FC236}">
                <a16:creationId xmlns="" xmlns:a16="http://schemas.microsoft.com/office/drawing/2014/main" id="{FCC85F05-3F75-47C3-A5CB-6A53C477EE10}"/>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 xmlns:a16="http://schemas.microsoft.com/office/drawing/2014/main" id="{C6267F10-9030-43A9-9A1C-79394BF13740}"/>
              </a:ext>
            </a:extLst>
          </p:cNvPr>
          <p:cNvSpPr>
            <a:spLocks noGrp="1"/>
          </p:cNvSpPr>
          <p:nvPr>
            <p:ph type="sldNum" sz="quarter" idx="12"/>
          </p:nvPr>
        </p:nvSpPr>
        <p:spPr/>
        <p:txBody>
          <a:bodyPr/>
          <a:lstStyle/>
          <a:p>
            <a:fld id="{2F7C8001-01CF-40AC-97D8-6904E12D698A}" type="slidenum">
              <a:rPr lang="pt-BR" smtClean="0"/>
              <a:t>‹nº›</a:t>
            </a:fld>
            <a:endParaRPr lang="pt-BR"/>
          </a:p>
        </p:txBody>
      </p:sp>
    </p:spTree>
    <p:extLst>
      <p:ext uri="{BB962C8B-B14F-4D97-AF65-F5344CB8AC3E}">
        <p14:creationId xmlns:p14="http://schemas.microsoft.com/office/powerpoint/2010/main" val="2692664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DC9ADDA-0261-453B-BBE6-B7DDA937B9AD}"/>
              </a:ext>
            </a:extLst>
          </p:cNvPr>
          <p:cNvSpPr>
            <a:spLocks noGrp="1"/>
          </p:cNvSpPr>
          <p:nvPr>
            <p:ph type="title"/>
          </p:nvPr>
        </p:nvSpPr>
        <p:spPr/>
        <p:txBody>
          <a:bodyPr/>
          <a:lstStyle/>
          <a:p>
            <a:r>
              <a:rPr lang="pt-BR"/>
              <a:t>Clique para editar o título Mestre</a:t>
            </a:r>
          </a:p>
        </p:txBody>
      </p:sp>
      <p:sp>
        <p:nvSpPr>
          <p:cNvPr id="3" name="Espaço Reservado para Texto Vertical 2">
            <a:extLst>
              <a:ext uri="{FF2B5EF4-FFF2-40B4-BE49-F238E27FC236}">
                <a16:creationId xmlns="" xmlns:a16="http://schemas.microsoft.com/office/drawing/2014/main" id="{E228CE29-5DE5-4231-A1A3-BE9147E107BF}"/>
              </a:ext>
            </a:extLst>
          </p:cNvPr>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 xmlns:a16="http://schemas.microsoft.com/office/drawing/2014/main" id="{DE019ADD-CA13-4696-8E46-AE0772B74C1B}"/>
              </a:ext>
            </a:extLst>
          </p:cNvPr>
          <p:cNvSpPr>
            <a:spLocks noGrp="1"/>
          </p:cNvSpPr>
          <p:nvPr>
            <p:ph type="dt" sz="half" idx="10"/>
          </p:nvPr>
        </p:nvSpPr>
        <p:spPr/>
        <p:txBody>
          <a:bodyPr/>
          <a:lstStyle/>
          <a:p>
            <a:fld id="{667AF696-A9C3-4C92-87A2-A0A114064EBB}" type="datetimeFigureOut">
              <a:rPr lang="pt-BR" smtClean="0"/>
              <a:t>19/04/2022</a:t>
            </a:fld>
            <a:endParaRPr lang="pt-BR"/>
          </a:p>
        </p:txBody>
      </p:sp>
      <p:sp>
        <p:nvSpPr>
          <p:cNvPr id="5" name="Espaço Reservado para Rodapé 4">
            <a:extLst>
              <a:ext uri="{FF2B5EF4-FFF2-40B4-BE49-F238E27FC236}">
                <a16:creationId xmlns="" xmlns:a16="http://schemas.microsoft.com/office/drawing/2014/main" id="{0F2378B4-5145-4A3D-B2FA-54707A4CCAD6}"/>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 xmlns:a16="http://schemas.microsoft.com/office/drawing/2014/main" id="{442C89BD-E709-4EE7-B7E3-172F88E4F110}"/>
              </a:ext>
            </a:extLst>
          </p:cNvPr>
          <p:cNvSpPr>
            <a:spLocks noGrp="1"/>
          </p:cNvSpPr>
          <p:nvPr>
            <p:ph type="sldNum" sz="quarter" idx="12"/>
          </p:nvPr>
        </p:nvSpPr>
        <p:spPr/>
        <p:txBody>
          <a:bodyPr/>
          <a:lstStyle/>
          <a:p>
            <a:fld id="{2F7C8001-01CF-40AC-97D8-6904E12D698A}" type="slidenum">
              <a:rPr lang="pt-BR" smtClean="0"/>
              <a:t>‹nº›</a:t>
            </a:fld>
            <a:endParaRPr lang="pt-BR"/>
          </a:p>
        </p:txBody>
      </p:sp>
    </p:spTree>
    <p:extLst>
      <p:ext uri="{BB962C8B-B14F-4D97-AF65-F5344CB8AC3E}">
        <p14:creationId xmlns:p14="http://schemas.microsoft.com/office/powerpoint/2010/main" val="3400067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a:extLst>
              <a:ext uri="{FF2B5EF4-FFF2-40B4-BE49-F238E27FC236}">
                <a16:creationId xmlns="" xmlns:a16="http://schemas.microsoft.com/office/drawing/2014/main" id="{7A73AD72-E04C-4959-B83D-EB6389E0B210}"/>
              </a:ext>
            </a:extLst>
          </p:cNvPr>
          <p:cNvSpPr>
            <a:spLocks noGrp="1"/>
          </p:cNvSpPr>
          <p:nvPr>
            <p:ph type="title" orient="vert"/>
          </p:nvPr>
        </p:nvSpPr>
        <p:spPr>
          <a:xfrm>
            <a:off x="8724900" y="365125"/>
            <a:ext cx="2628900" cy="5811838"/>
          </a:xfrm>
        </p:spPr>
        <p:txBody>
          <a:bodyPr vert="eaVert"/>
          <a:lstStyle/>
          <a:p>
            <a:r>
              <a:rPr lang="pt-BR"/>
              <a:t>Clique para editar o título Mestre</a:t>
            </a:r>
          </a:p>
        </p:txBody>
      </p:sp>
      <p:sp>
        <p:nvSpPr>
          <p:cNvPr id="3" name="Espaço Reservado para Texto Vertical 2">
            <a:extLst>
              <a:ext uri="{FF2B5EF4-FFF2-40B4-BE49-F238E27FC236}">
                <a16:creationId xmlns="" xmlns:a16="http://schemas.microsoft.com/office/drawing/2014/main" id="{D80A80D9-9F68-4366-BEFD-AB3866A84AFB}"/>
              </a:ext>
            </a:extLst>
          </p:cNvPr>
          <p:cNvSpPr>
            <a:spLocks noGrp="1"/>
          </p:cNvSpPr>
          <p:nvPr>
            <p:ph type="body" orient="vert" idx="1"/>
          </p:nvPr>
        </p:nvSpPr>
        <p:spPr>
          <a:xfrm>
            <a:off x="838200" y="365125"/>
            <a:ext cx="7734300"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 xmlns:a16="http://schemas.microsoft.com/office/drawing/2014/main" id="{1D80DE13-6821-468C-9C78-D484DE0D5011}"/>
              </a:ext>
            </a:extLst>
          </p:cNvPr>
          <p:cNvSpPr>
            <a:spLocks noGrp="1"/>
          </p:cNvSpPr>
          <p:nvPr>
            <p:ph type="dt" sz="half" idx="10"/>
          </p:nvPr>
        </p:nvSpPr>
        <p:spPr/>
        <p:txBody>
          <a:bodyPr/>
          <a:lstStyle/>
          <a:p>
            <a:fld id="{667AF696-A9C3-4C92-87A2-A0A114064EBB}" type="datetimeFigureOut">
              <a:rPr lang="pt-BR" smtClean="0"/>
              <a:t>19/04/2022</a:t>
            </a:fld>
            <a:endParaRPr lang="pt-BR"/>
          </a:p>
        </p:txBody>
      </p:sp>
      <p:sp>
        <p:nvSpPr>
          <p:cNvPr id="5" name="Espaço Reservado para Rodapé 4">
            <a:extLst>
              <a:ext uri="{FF2B5EF4-FFF2-40B4-BE49-F238E27FC236}">
                <a16:creationId xmlns="" xmlns:a16="http://schemas.microsoft.com/office/drawing/2014/main" id="{30AAB2FB-FE71-46A0-8C72-E036C2E9F927}"/>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 xmlns:a16="http://schemas.microsoft.com/office/drawing/2014/main" id="{D4EC5CED-EEE7-4436-88D7-33FE0A939C1C}"/>
              </a:ext>
            </a:extLst>
          </p:cNvPr>
          <p:cNvSpPr>
            <a:spLocks noGrp="1"/>
          </p:cNvSpPr>
          <p:nvPr>
            <p:ph type="sldNum" sz="quarter" idx="12"/>
          </p:nvPr>
        </p:nvSpPr>
        <p:spPr/>
        <p:txBody>
          <a:bodyPr/>
          <a:lstStyle/>
          <a:p>
            <a:fld id="{2F7C8001-01CF-40AC-97D8-6904E12D698A}" type="slidenum">
              <a:rPr lang="pt-BR" smtClean="0"/>
              <a:t>‹nº›</a:t>
            </a:fld>
            <a:endParaRPr lang="pt-BR"/>
          </a:p>
        </p:txBody>
      </p:sp>
    </p:spTree>
    <p:extLst>
      <p:ext uri="{BB962C8B-B14F-4D97-AF65-F5344CB8AC3E}">
        <p14:creationId xmlns:p14="http://schemas.microsoft.com/office/powerpoint/2010/main" val="38920042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8882A50A-034E-4C29-AF40-7DC331AB4CAC}"/>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 xmlns:a16="http://schemas.microsoft.com/office/drawing/2014/main" id="{E830AD65-BEA0-42EF-9478-DE62D9831303}"/>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 xmlns:a16="http://schemas.microsoft.com/office/drawing/2014/main" id="{47B34060-B723-4B0D-A2DD-80B8F3E410E7}"/>
              </a:ext>
            </a:extLst>
          </p:cNvPr>
          <p:cNvSpPr>
            <a:spLocks noGrp="1"/>
          </p:cNvSpPr>
          <p:nvPr>
            <p:ph type="dt" sz="half" idx="10"/>
          </p:nvPr>
        </p:nvSpPr>
        <p:spPr/>
        <p:txBody>
          <a:bodyPr/>
          <a:lstStyle/>
          <a:p>
            <a:fld id="{667AF696-A9C3-4C92-87A2-A0A114064EBB}" type="datetimeFigureOut">
              <a:rPr lang="pt-BR" smtClean="0"/>
              <a:t>19/04/2022</a:t>
            </a:fld>
            <a:endParaRPr lang="pt-BR"/>
          </a:p>
        </p:txBody>
      </p:sp>
      <p:sp>
        <p:nvSpPr>
          <p:cNvPr id="5" name="Espaço Reservado para Rodapé 4">
            <a:extLst>
              <a:ext uri="{FF2B5EF4-FFF2-40B4-BE49-F238E27FC236}">
                <a16:creationId xmlns="" xmlns:a16="http://schemas.microsoft.com/office/drawing/2014/main" id="{AEC5E605-2432-4E81-B198-4F7FEE372052}"/>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 xmlns:a16="http://schemas.microsoft.com/office/drawing/2014/main" id="{9ABC6905-F692-444A-AB71-AADCDA6E4C19}"/>
              </a:ext>
            </a:extLst>
          </p:cNvPr>
          <p:cNvSpPr>
            <a:spLocks noGrp="1"/>
          </p:cNvSpPr>
          <p:nvPr>
            <p:ph type="sldNum" sz="quarter" idx="12"/>
          </p:nvPr>
        </p:nvSpPr>
        <p:spPr/>
        <p:txBody>
          <a:bodyPr/>
          <a:lstStyle/>
          <a:p>
            <a:fld id="{2F7C8001-01CF-40AC-97D8-6904E12D698A}" type="slidenum">
              <a:rPr lang="pt-BR" smtClean="0"/>
              <a:t>‹nº›</a:t>
            </a:fld>
            <a:endParaRPr lang="pt-BR"/>
          </a:p>
        </p:txBody>
      </p:sp>
    </p:spTree>
    <p:extLst>
      <p:ext uri="{BB962C8B-B14F-4D97-AF65-F5344CB8AC3E}">
        <p14:creationId xmlns:p14="http://schemas.microsoft.com/office/powerpoint/2010/main" val="3678723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3578AB56-19A2-460E-9568-DDFA9CA49B2C}"/>
              </a:ext>
            </a:extLst>
          </p:cNvPr>
          <p:cNvSpPr>
            <a:spLocks noGrp="1"/>
          </p:cNvSpPr>
          <p:nvPr>
            <p:ph type="title"/>
          </p:nvPr>
        </p:nvSpPr>
        <p:spPr>
          <a:xfrm>
            <a:off x="831850" y="1709738"/>
            <a:ext cx="10515600" cy="2852737"/>
          </a:xfrm>
        </p:spPr>
        <p:txBody>
          <a:bodyPr anchor="b"/>
          <a:lstStyle>
            <a:lvl1pPr>
              <a:defRPr sz="6000"/>
            </a:lvl1pPr>
          </a:lstStyle>
          <a:p>
            <a:r>
              <a:rPr lang="pt-BR"/>
              <a:t>Clique para editar o título Mestre</a:t>
            </a:r>
          </a:p>
        </p:txBody>
      </p:sp>
      <p:sp>
        <p:nvSpPr>
          <p:cNvPr id="3" name="Espaço Reservado para Texto 2">
            <a:extLst>
              <a:ext uri="{FF2B5EF4-FFF2-40B4-BE49-F238E27FC236}">
                <a16:creationId xmlns="" xmlns:a16="http://schemas.microsoft.com/office/drawing/2014/main" id="{4C671024-0F37-4B4C-9D25-62252ABF759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 xmlns:a16="http://schemas.microsoft.com/office/drawing/2014/main" id="{CDDCB7C5-C39C-4F39-966B-C337E5E63306}"/>
              </a:ext>
            </a:extLst>
          </p:cNvPr>
          <p:cNvSpPr>
            <a:spLocks noGrp="1"/>
          </p:cNvSpPr>
          <p:nvPr>
            <p:ph type="dt" sz="half" idx="10"/>
          </p:nvPr>
        </p:nvSpPr>
        <p:spPr/>
        <p:txBody>
          <a:bodyPr/>
          <a:lstStyle/>
          <a:p>
            <a:fld id="{667AF696-A9C3-4C92-87A2-A0A114064EBB}" type="datetimeFigureOut">
              <a:rPr lang="pt-BR" smtClean="0"/>
              <a:t>19/04/2022</a:t>
            </a:fld>
            <a:endParaRPr lang="pt-BR"/>
          </a:p>
        </p:txBody>
      </p:sp>
      <p:sp>
        <p:nvSpPr>
          <p:cNvPr id="5" name="Espaço Reservado para Rodapé 4">
            <a:extLst>
              <a:ext uri="{FF2B5EF4-FFF2-40B4-BE49-F238E27FC236}">
                <a16:creationId xmlns="" xmlns:a16="http://schemas.microsoft.com/office/drawing/2014/main" id="{E246E1E2-46BB-409E-A69F-6B813C8E57CB}"/>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 xmlns:a16="http://schemas.microsoft.com/office/drawing/2014/main" id="{9443B70C-CC72-4890-9A44-BF3BD58B7C22}"/>
              </a:ext>
            </a:extLst>
          </p:cNvPr>
          <p:cNvSpPr>
            <a:spLocks noGrp="1"/>
          </p:cNvSpPr>
          <p:nvPr>
            <p:ph type="sldNum" sz="quarter" idx="12"/>
          </p:nvPr>
        </p:nvSpPr>
        <p:spPr/>
        <p:txBody>
          <a:bodyPr/>
          <a:lstStyle/>
          <a:p>
            <a:fld id="{2F7C8001-01CF-40AC-97D8-6904E12D698A}" type="slidenum">
              <a:rPr lang="pt-BR" smtClean="0"/>
              <a:t>‹nº›</a:t>
            </a:fld>
            <a:endParaRPr lang="pt-BR"/>
          </a:p>
        </p:txBody>
      </p:sp>
    </p:spTree>
    <p:extLst>
      <p:ext uri="{BB962C8B-B14F-4D97-AF65-F5344CB8AC3E}">
        <p14:creationId xmlns:p14="http://schemas.microsoft.com/office/powerpoint/2010/main" val="2244750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F39FEBA0-AC92-4CB9-8484-6464BA10296B}"/>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 xmlns:a16="http://schemas.microsoft.com/office/drawing/2014/main" id="{0A79D47B-4A85-4342-911D-F447860F47BC}"/>
              </a:ext>
            </a:extLst>
          </p:cNvPr>
          <p:cNvSpPr>
            <a:spLocks noGrp="1"/>
          </p:cNvSpPr>
          <p:nvPr>
            <p:ph sz="half" idx="1"/>
          </p:nvPr>
        </p:nvSpPr>
        <p:spPr>
          <a:xfrm>
            <a:off x="838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a:extLst>
              <a:ext uri="{FF2B5EF4-FFF2-40B4-BE49-F238E27FC236}">
                <a16:creationId xmlns="" xmlns:a16="http://schemas.microsoft.com/office/drawing/2014/main" id="{6029DDC0-4A23-4A81-8E9F-BE5B197776DE}"/>
              </a:ext>
            </a:extLst>
          </p:cNvPr>
          <p:cNvSpPr>
            <a:spLocks noGrp="1"/>
          </p:cNvSpPr>
          <p:nvPr>
            <p:ph sz="half" idx="2"/>
          </p:nvPr>
        </p:nvSpPr>
        <p:spPr>
          <a:xfrm>
            <a:off x="6172200" y="1825625"/>
            <a:ext cx="51816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4">
            <a:extLst>
              <a:ext uri="{FF2B5EF4-FFF2-40B4-BE49-F238E27FC236}">
                <a16:creationId xmlns="" xmlns:a16="http://schemas.microsoft.com/office/drawing/2014/main" id="{F531C8B8-C33E-4F9E-82C2-016E4BDA06A1}"/>
              </a:ext>
            </a:extLst>
          </p:cNvPr>
          <p:cNvSpPr>
            <a:spLocks noGrp="1"/>
          </p:cNvSpPr>
          <p:nvPr>
            <p:ph type="dt" sz="half" idx="10"/>
          </p:nvPr>
        </p:nvSpPr>
        <p:spPr/>
        <p:txBody>
          <a:bodyPr/>
          <a:lstStyle/>
          <a:p>
            <a:fld id="{667AF696-A9C3-4C92-87A2-A0A114064EBB}" type="datetimeFigureOut">
              <a:rPr lang="pt-BR" smtClean="0"/>
              <a:t>19/04/2022</a:t>
            </a:fld>
            <a:endParaRPr lang="pt-BR"/>
          </a:p>
        </p:txBody>
      </p:sp>
      <p:sp>
        <p:nvSpPr>
          <p:cNvPr id="6" name="Espaço Reservado para Rodapé 5">
            <a:extLst>
              <a:ext uri="{FF2B5EF4-FFF2-40B4-BE49-F238E27FC236}">
                <a16:creationId xmlns="" xmlns:a16="http://schemas.microsoft.com/office/drawing/2014/main" id="{A6B651DF-2B6C-4F7A-AC7E-8AB9A52B1E29}"/>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 xmlns:a16="http://schemas.microsoft.com/office/drawing/2014/main" id="{DC9EAAAC-5719-47A8-B8D8-234860888D33}"/>
              </a:ext>
            </a:extLst>
          </p:cNvPr>
          <p:cNvSpPr>
            <a:spLocks noGrp="1"/>
          </p:cNvSpPr>
          <p:nvPr>
            <p:ph type="sldNum" sz="quarter" idx="12"/>
          </p:nvPr>
        </p:nvSpPr>
        <p:spPr/>
        <p:txBody>
          <a:bodyPr/>
          <a:lstStyle/>
          <a:p>
            <a:fld id="{2F7C8001-01CF-40AC-97D8-6904E12D698A}" type="slidenum">
              <a:rPr lang="pt-BR" smtClean="0"/>
              <a:t>‹nº›</a:t>
            </a:fld>
            <a:endParaRPr lang="pt-BR"/>
          </a:p>
        </p:txBody>
      </p:sp>
    </p:spTree>
    <p:extLst>
      <p:ext uri="{BB962C8B-B14F-4D97-AF65-F5344CB8AC3E}">
        <p14:creationId xmlns:p14="http://schemas.microsoft.com/office/powerpoint/2010/main" val="28095856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DC227EFE-AFD6-45CC-B98D-10D0694D602D}"/>
              </a:ext>
            </a:extLst>
          </p:cNvPr>
          <p:cNvSpPr>
            <a:spLocks noGrp="1"/>
          </p:cNvSpPr>
          <p:nvPr>
            <p:ph type="title"/>
          </p:nvPr>
        </p:nvSpPr>
        <p:spPr>
          <a:xfrm>
            <a:off x="839788" y="365125"/>
            <a:ext cx="10515600" cy="1325563"/>
          </a:xfrm>
        </p:spPr>
        <p:txBody>
          <a:bodyPr/>
          <a:lstStyle/>
          <a:p>
            <a:r>
              <a:rPr lang="pt-BR"/>
              <a:t>Clique para editar o título Mestre</a:t>
            </a:r>
          </a:p>
        </p:txBody>
      </p:sp>
      <p:sp>
        <p:nvSpPr>
          <p:cNvPr id="3" name="Espaço Reservado para Texto 2">
            <a:extLst>
              <a:ext uri="{FF2B5EF4-FFF2-40B4-BE49-F238E27FC236}">
                <a16:creationId xmlns="" xmlns:a16="http://schemas.microsoft.com/office/drawing/2014/main" id="{92709BB2-6B35-4DD6-B27B-6EE9DFA1EA0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4" name="Espaço Reservado para Conteúdo 3">
            <a:extLst>
              <a:ext uri="{FF2B5EF4-FFF2-40B4-BE49-F238E27FC236}">
                <a16:creationId xmlns="" xmlns:a16="http://schemas.microsoft.com/office/drawing/2014/main" id="{ACA6D2F6-EAAA-46AC-94E8-9B5672EEE133}"/>
              </a:ext>
            </a:extLst>
          </p:cNvPr>
          <p:cNvSpPr>
            <a:spLocks noGrp="1"/>
          </p:cNvSpPr>
          <p:nvPr>
            <p:ph sz="half" idx="2"/>
          </p:nvPr>
        </p:nvSpPr>
        <p:spPr>
          <a:xfrm>
            <a:off x="839788" y="2505075"/>
            <a:ext cx="5157787"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a:extLst>
              <a:ext uri="{FF2B5EF4-FFF2-40B4-BE49-F238E27FC236}">
                <a16:creationId xmlns="" xmlns:a16="http://schemas.microsoft.com/office/drawing/2014/main" id="{6501C6AB-589C-4B43-B242-B4337951A4D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de texto Mestres</a:t>
            </a:r>
          </a:p>
        </p:txBody>
      </p:sp>
      <p:sp>
        <p:nvSpPr>
          <p:cNvPr id="6" name="Espaço Reservado para Conteúdo 5">
            <a:extLst>
              <a:ext uri="{FF2B5EF4-FFF2-40B4-BE49-F238E27FC236}">
                <a16:creationId xmlns="" xmlns:a16="http://schemas.microsoft.com/office/drawing/2014/main" id="{437AD567-42DD-4B60-A8AA-47BA1626EAD8}"/>
              </a:ext>
            </a:extLst>
          </p:cNvPr>
          <p:cNvSpPr>
            <a:spLocks noGrp="1"/>
          </p:cNvSpPr>
          <p:nvPr>
            <p:ph sz="quarter" idx="4"/>
          </p:nvPr>
        </p:nvSpPr>
        <p:spPr>
          <a:xfrm>
            <a:off x="6172200" y="2505075"/>
            <a:ext cx="5183188"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6">
            <a:extLst>
              <a:ext uri="{FF2B5EF4-FFF2-40B4-BE49-F238E27FC236}">
                <a16:creationId xmlns="" xmlns:a16="http://schemas.microsoft.com/office/drawing/2014/main" id="{E49DA301-B9A3-4935-A9E9-ADBE4170D2A1}"/>
              </a:ext>
            </a:extLst>
          </p:cNvPr>
          <p:cNvSpPr>
            <a:spLocks noGrp="1"/>
          </p:cNvSpPr>
          <p:nvPr>
            <p:ph type="dt" sz="half" idx="10"/>
          </p:nvPr>
        </p:nvSpPr>
        <p:spPr/>
        <p:txBody>
          <a:bodyPr/>
          <a:lstStyle/>
          <a:p>
            <a:fld id="{667AF696-A9C3-4C92-87A2-A0A114064EBB}" type="datetimeFigureOut">
              <a:rPr lang="pt-BR" smtClean="0"/>
              <a:t>19/04/2022</a:t>
            </a:fld>
            <a:endParaRPr lang="pt-BR"/>
          </a:p>
        </p:txBody>
      </p:sp>
      <p:sp>
        <p:nvSpPr>
          <p:cNvPr id="8" name="Espaço Reservado para Rodapé 7">
            <a:extLst>
              <a:ext uri="{FF2B5EF4-FFF2-40B4-BE49-F238E27FC236}">
                <a16:creationId xmlns="" xmlns:a16="http://schemas.microsoft.com/office/drawing/2014/main" id="{F60D80AC-8B5B-4D35-A32B-48CD5C2C85B7}"/>
              </a:ext>
            </a:extLst>
          </p:cNvPr>
          <p:cNvSpPr>
            <a:spLocks noGrp="1"/>
          </p:cNvSpPr>
          <p:nvPr>
            <p:ph type="ftr" sz="quarter" idx="11"/>
          </p:nvPr>
        </p:nvSpPr>
        <p:spPr/>
        <p:txBody>
          <a:bodyPr/>
          <a:lstStyle/>
          <a:p>
            <a:endParaRPr lang="pt-BR"/>
          </a:p>
        </p:txBody>
      </p:sp>
      <p:sp>
        <p:nvSpPr>
          <p:cNvPr id="9" name="Espaço Reservado para Número de Slide 8">
            <a:extLst>
              <a:ext uri="{FF2B5EF4-FFF2-40B4-BE49-F238E27FC236}">
                <a16:creationId xmlns="" xmlns:a16="http://schemas.microsoft.com/office/drawing/2014/main" id="{854E1BFA-C3A8-4A40-AB87-12A94BB5A2E4}"/>
              </a:ext>
            </a:extLst>
          </p:cNvPr>
          <p:cNvSpPr>
            <a:spLocks noGrp="1"/>
          </p:cNvSpPr>
          <p:nvPr>
            <p:ph type="sldNum" sz="quarter" idx="12"/>
          </p:nvPr>
        </p:nvSpPr>
        <p:spPr/>
        <p:txBody>
          <a:bodyPr/>
          <a:lstStyle/>
          <a:p>
            <a:fld id="{2F7C8001-01CF-40AC-97D8-6904E12D698A}" type="slidenum">
              <a:rPr lang="pt-BR" smtClean="0"/>
              <a:t>‹nº›</a:t>
            </a:fld>
            <a:endParaRPr lang="pt-BR"/>
          </a:p>
        </p:txBody>
      </p:sp>
    </p:spTree>
    <p:extLst>
      <p:ext uri="{BB962C8B-B14F-4D97-AF65-F5344CB8AC3E}">
        <p14:creationId xmlns:p14="http://schemas.microsoft.com/office/powerpoint/2010/main" val="1782421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DCE2861-16B6-4FDC-86B4-197EEF40CBAD}"/>
              </a:ext>
            </a:extLst>
          </p:cNvPr>
          <p:cNvSpPr>
            <a:spLocks noGrp="1"/>
          </p:cNvSpPr>
          <p:nvPr>
            <p:ph type="title"/>
          </p:nvPr>
        </p:nvSpPr>
        <p:spPr/>
        <p:txBody>
          <a:bodyPr/>
          <a:lstStyle/>
          <a:p>
            <a:r>
              <a:rPr lang="pt-BR"/>
              <a:t>Clique para editar o título Mestre</a:t>
            </a:r>
          </a:p>
        </p:txBody>
      </p:sp>
      <p:sp>
        <p:nvSpPr>
          <p:cNvPr id="3" name="Espaço Reservado para Data 2">
            <a:extLst>
              <a:ext uri="{FF2B5EF4-FFF2-40B4-BE49-F238E27FC236}">
                <a16:creationId xmlns="" xmlns:a16="http://schemas.microsoft.com/office/drawing/2014/main" id="{10D02D46-A403-4D65-87A9-F01337297F56}"/>
              </a:ext>
            </a:extLst>
          </p:cNvPr>
          <p:cNvSpPr>
            <a:spLocks noGrp="1"/>
          </p:cNvSpPr>
          <p:nvPr>
            <p:ph type="dt" sz="half" idx="10"/>
          </p:nvPr>
        </p:nvSpPr>
        <p:spPr/>
        <p:txBody>
          <a:bodyPr/>
          <a:lstStyle/>
          <a:p>
            <a:fld id="{667AF696-A9C3-4C92-87A2-A0A114064EBB}" type="datetimeFigureOut">
              <a:rPr lang="pt-BR" smtClean="0"/>
              <a:t>19/04/2022</a:t>
            </a:fld>
            <a:endParaRPr lang="pt-BR"/>
          </a:p>
        </p:txBody>
      </p:sp>
      <p:sp>
        <p:nvSpPr>
          <p:cNvPr id="4" name="Espaço Reservado para Rodapé 3">
            <a:extLst>
              <a:ext uri="{FF2B5EF4-FFF2-40B4-BE49-F238E27FC236}">
                <a16:creationId xmlns="" xmlns:a16="http://schemas.microsoft.com/office/drawing/2014/main" id="{570E4836-FD29-4060-8D57-473BFE338DC3}"/>
              </a:ext>
            </a:extLst>
          </p:cNvPr>
          <p:cNvSpPr>
            <a:spLocks noGrp="1"/>
          </p:cNvSpPr>
          <p:nvPr>
            <p:ph type="ftr" sz="quarter" idx="11"/>
          </p:nvPr>
        </p:nvSpPr>
        <p:spPr/>
        <p:txBody>
          <a:bodyPr/>
          <a:lstStyle/>
          <a:p>
            <a:endParaRPr lang="pt-BR"/>
          </a:p>
        </p:txBody>
      </p:sp>
      <p:sp>
        <p:nvSpPr>
          <p:cNvPr id="5" name="Espaço Reservado para Número de Slide 4">
            <a:extLst>
              <a:ext uri="{FF2B5EF4-FFF2-40B4-BE49-F238E27FC236}">
                <a16:creationId xmlns="" xmlns:a16="http://schemas.microsoft.com/office/drawing/2014/main" id="{CC344B98-6645-4BAB-97E6-4E2068E7A5B4}"/>
              </a:ext>
            </a:extLst>
          </p:cNvPr>
          <p:cNvSpPr>
            <a:spLocks noGrp="1"/>
          </p:cNvSpPr>
          <p:nvPr>
            <p:ph type="sldNum" sz="quarter" idx="12"/>
          </p:nvPr>
        </p:nvSpPr>
        <p:spPr/>
        <p:txBody>
          <a:bodyPr/>
          <a:lstStyle/>
          <a:p>
            <a:fld id="{2F7C8001-01CF-40AC-97D8-6904E12D698A}" type="slidenum">
              <a:rPr lang="pt-BR" smtClean="0"/>
              <a:t>‹nº›</a:t>
            </a:fld>
            <a:endParaRPr lang="pt-BR"/>
          </a:p>
        </p:txBody>
      </p:sp>
    </p:spTree>
    <p:extLst>
      <p:ext uri="{BB962C8B-B14F-4D97-AF65-F5344CB8AC3E}">
        <p14:creationId xmlns:p14="http://schemas.microsoft.com/office/powerpoint/2010/main" val="4117680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a:extLst>
              <a:ext uri="{FF2B5EF4-FFF2-40B4-BE49-F238E27FC236}">
                <a16:creationId xmlns="" xmlns:a16="http://schemas.microsoft.com/office/drawing/2014/main" id="{E9360024-DB3F-4B31-AA7F-A6F08E28AF08}"/>
              </a:ext>
            </a:extLst>
          </p:cNvPr>
          <p:cNvSpPr>
            <a:spLocks noGrp="1"/>
          </p:cNvSpPr>
          <p:nvPr>
            <p:ph type="dt" sz="half" idx="10"/>
          </p:nvPr>
        </p:nvSpPr>
        <p:spPr/>
        <p:txBody>
          <a:bodyPr/>
          <a:lstStyle/>
          <a:p>
            <a:fld id="{667AF696-A9C3-4C92-87A2-A0A114064EBB}" type="datetimeFigureOut">
              <a:rPr lang="pt-BR" smtClean="0"/>
              <a:t>19/04/2022</a:t>
            </a:fld>
            <a:endParaRPr lang="pt-BR"/>
          </a:p>
        </p:txBody>
      </p:sp>
      <p:sp>
        <p:nvSpPr>
          <p:cNvPr id="3" name="Espaço Reservado para Rodapé 2">
            <a:extLst>
              <a:ext uri="{FF2B5EF4-FFF2-40B4-BE49-F238E27FC236}">
                <a16:creationId xmlns="" xmlns:a16="http://schemas.microsoft.com/office/drawing/2014/main" id="{79CC3336-2C4A-4A37-A3CC-2186E3522404}"/>
              </a:ext>
            </a:extLst>
          </p:cNvPr>
          <p:cNvSpPr>
            <a:spLocks noGrp="1"/>
          </p:cNvSpPr>
          <p:nvPr>
            <p:ph type="ftr" sz="quarter" idx="11"/>
          </p:nvPr>
        </p:nvSpPr>
        <p:spPr/>
        <p:txBody>
          <a:bodyPr/>
          <a:lstStyle/>
          <a:p>
            <a:endParaRPr lang="pt-BR"/>
          </a:p>
        </p:txBody>
      </p:sp>
      <p:sp>
        <p:nvSpPr>
          <p:cNvPr id="4" name="Espaço Reservado para Número de Slide 3">
            <a:extLst>
              <a:ext uri="{FF2B5EF4-FFF2-40B4-BE49-F238E27FC236}">
                <a16:creationId xmlns="" xmlns:a16="http://schemas.microsoft.com/office/drawing/2014/main" id="{26462F0B-8F30-4459-A566-574343D30B6A}"/>
              </a:ext>
            </a:extLst>
          </p:cNvPr>
          <p:cNvSpPr>
            <a:spLocks noGrp="1"/>
          </p:cNvSpPr>
          <p:nvPr>
            <p:ph type="sldNum" sz="quarter" idx="12"/>
          </p:nvPr>
        </p:nvSpPr>
        <p:spPr/>
        <p:txBody>
          <a:bodyPr/>
          <a:lstStyle/>
          <a:p>
            <a:fld id="{2F7C8001-01CF-40AC-97D8-6904E12D698A}" type="slidenum">
              <a:rPr lang="pt-BR" smtClean="0"/>
              <a:t>‹nº›</a:t>
            </a:fld>
            <a:endParaRPr lang="pt-BR"/>
          </a:p>
        </p:txBody>
      </p:sp>
    </p:spTree>
    <p:extLst>
      <p:ext uri="{BB962C8B-B14F-4D97-AF65-F5344CB8AC3E}">
        <p14:creationId xmlns:p14="http://schemas.microsoft.com/office/powerpoint/2010/main" val="22669348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CD2F47B5-02BD-44A5-A48E-2547992EAED5}"/>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Conteúdo 2">
            <a:extLst>
              <a:ext uri="{FF2B5EF4-FFF2-40B4-BE49-F238E27FC236}">
                <a16:creationId xmlns="" xmlns:a16="http://schemas.microsoft.com/office/drawing/2014/main" id="{9B2F2168-4288-4802-AC65-51967D0561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a:extLst>
              <a:ext uri="{FF2B5EF4-FFF2-40B4-BE49-F238E27FC236}">
                <a16:creationId xmlns="" xmlns:a16="http://schemas.microsoft.com/office/drawing/2014/main" id="{F2EED7FF-A1D9-414F-A7E1-BA1410E485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 xmlns:a16="http://schemas.microsoft.com/office/drawing/2014/main" id="{7CCE329E-D163-4AFA-B8B5-05DCF91E1395}"/>
              </a:ext>
            </a:extLst>
          </p:cNvPr>
          <p:cNvSpPr>
            <a:spLocks noGrp="1"/>
          </p:cNvSpPr>
          <p:nvPr>
            <p:ph type="dt" sz="half" idx="10"/>
          </p:nvPr>
        </p:nvSpPr>
        <p:spPr/>
        <p:txBody>
          <a:bodyPr/>
          <a:lstStyle/>
          <a:p>
            <a:fld id="{667AF696-A9C3-4C92-87A2-A0A114064EBB}" type="datetimeFigureOut">
              <a:rPr lang="pt-BR" smtClean="0"/>
              <a:t>19/04/2022</a:t>
            </a:fld>
            <a:endParaRPr lang="pt-BR"/>
          </a:p>
        </p:txBody>
      </p:sp>
      <p:sp>
        <p:nvSpPr>
          <p:cNvPr id="6" name="Espaço Reservado para Rodapé 5">
            <a:extLst>
              <a:ext uri="{FF2B5EF4-FFF2-40B4-BE49-F238E27FC236}">
                <a16:creationId xmlns="" xmlns:a16="http://schemas.microsoft.com/office/drawing/2014/main" id="{51286C13-7675-460C-80DC-FB910B933787}"/>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 xmlns:a16="http://schemas.microsoft.com/office/drawing/2014/main" id="{6B3C1288-82AD-40DD-8529-7730C5F58566}"/>
              </a:ext>
            </a:extLst>
          </p:cNvPr>
          <p:cNvSpPr>
            <a:spLocks noGrp="1"/>
          </p:cNvSpPr>
          <p:nvPr>
            <p:ph type="sldNum" sz="quarter" idx="12"/>
          </p:nvPr>
        </p:nvSpPr>
        <p:spPr/>
        <p:txBody>
          <a:bodyPr/>
          <a:lstStyle/>
          <a:p>
            <a:fld id="{2F7C8001-01CF-40AC-97D8-6904E12D698A}" type="slidenum">
              <a:rPr lang="pt-BR" smtClean="0"/>
              <a:t>‹nº›</a:t>
            </a:fld>
            <a:endParaRPr lang="pt-BR"/>
          </a:p>
        </p:txBody>
      </p:sp>
    </p:spTree>
    <p:extLst>
      <p:ext uri="{BB962C8B-B14F-4D97-AF65-F5344CB8AC3E}">
        <p14:creationId xmlns:p14="http://schemas.microsoft.com/office/powerpoint/2010/main" val="700160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E6529B44-0871-4EA3-A898-F639AEB7BD54}"/>
              </a:ext>
            </a:extLst>
          </p:cNvPr>
          <p:cNvSpPr>
            <a:spLocks noGrp="1"/>
          </p:cNvSpPr>
          <p:nvPr>
            <p:ph type="title"/>
          </p:nvPr>
        </p:nvSpPr>
        <p:spPr>
          <a:xfrm>
            <a:off x="839788" y="457200"/>
            <a:ext cx="3932237" cy="1600200"/>
          </a:xfrm>
        </p:spPr>
        <p:txBody>
          <a:bodyPr anchor="b"/>
          <a:lstStyle>
            <a:lvl1pPr>
              <a:defRPr sz="3200"/>
            </a:lvl1pPr>
          </a:lstStyle>
          <a:p>
            <a:r>
              <a:rPr lang="pt-BR"/>
              <a:t>Clique para editar o título Mestre</a:t>
            </a:r>
          </a:p>
        </p:txBody>
      </p:sp>
      <p:sp>
        <p:nvSpPr>
          <p:cNvPr id="3" name="Espaço Reservado para Imagem 2">
            <a:extLst>
              <a:ext uri="{FF2B5EF4-FFF2-40B4-BE49-F238E27FC236}">
                <a16:creationId xmlns="" xmlns:a16="http://schemas.microsoft.com/office/drawing/2014/main" id="{40B55C1D-0CDF-4A13-9AD4-0550F7F812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BR"/>
          </a:p>
        </p:txBody>
      </p:sp>
      <p:sp>
        <p:nvSpPr>
          <p:cNvPr id="4" name="Espaço Reservado para Texto 3">
            <a:extLst>
              <a:ext uri="{FF2B5EF4-FFF2-40B4-BE49-F238E27FC236}">
                <a16:creationId xmlns="" xmlns:a16="http://schemas.microsoft.com/office/drawing/2014/main" id="{DB02B31F-F59D-46B1-8B7E-6A47AC805B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a:t>Clique para editar os estilos de texto Mestres</a:t>
            </a:r>
          </a:p>
        </p:txBody>
      </p:sp>
      <p:sp>
        <p:nvSpPr>
          <p:cNvPr id="5" name="Espaço Reservado para Data 4">
            <a:extLst>
              <a:ext uri="{FF2B5EF4-FFF2-40B4-BE49-F238E27FC236}">
                <a16:creationId xmlns="" xmlns:a16="http://schemas.microsoft.com/office/drawing/2014/main" id="{13DAC56F-6C79-44EC-9326-41D23B278F99}"/>
              </a:ext>
            </a:extLst>
          </p:cNvPr>
          <p:cNvSpPr>
            <a:spLocks noGrp="1"/>
          </p:cNvSpPr>
          <p:nvPr>
            <p:ph type="dt" sz="half" idx="10"/>
          </p:nvPr>
        </p:nvSpPr>
        <p:spPr/>
        <p:txBody>
          <a:bodyPr/>
          <a:lstStyle/>
          <a:p>
            <a:fld id="{667AF696-A9C3-4C92-87A2-A0A114064EBB}" type="datetimeFigureOut">
              <a:rPr lang="pt-BR" smtClean="0"/>
              <a:t>19/04/2022</a:t>
            </a:fld>
            <a:endParaRPr lang="pt-BR"/>
          </a:p>
        </p:txBody>
      </p:sp>
      <p:sp>
        <p:nvSpPr>
          <p:cNvPr id="6" name="Espaço Reservado para Rodapé 5">
            <a:extLst>
              <a:ext uri="{FF2B5EF4-FFF2-40B4-BE49-F238E27FC236}">
                <a16:creationId xmlns="" xmlns:a16="http://schemas.microsoft.com/office/drawing/2014/main" id="{A96434F7-14A5-4E62-8D79-5113B8699E8B}"/>
              </a:ext>
            </a:extLst>
          </p:cNvPr>
          <p:cNvSpPr>
            <a:spLocks noGrp="1"/>
          </p:cNvSpPr>
          <p:nvPr>
            <p:ph type="ftr" sz="quarter" idx="11"/>
          </p:nvPr>
        </p:nvSpPr>
        <p:spPr/>
        <p:txBody>
          <a:bodyPr/>
          <a:lstStyle/>
          <a:p>
            <a:endParaRPr lang="pt-BR"/>
          </a:p>
        </p:txBody>
      </p:sp>
      <p:sp>
        <p:nvSpPr>
          <p:cNvPr id="7" name="Espaço Reservado para Número de Slide 6">
            <a:extLst>
              <a:ext uri="{FF2B5EF4-FFF2-40B4-BE49-F238E27FC236}">
                <a16:creationId xmlns="" xmlns:a16="http://schemas.microsoft.com/office/drawing/2014/main" id="{06D2EBF7-B3FB-494C-884D-EC2072C5E03B}"/>
              </a:ext>
            </a:extLst>
          </p:cNvPr>
          <p:cNvSpPr>
            <a:spLocks noGrp="1"/>
          </p:cNvSpPr>
          <p:nvPr>
            <p:ph type="sldNum" sz="quarter" idx="12"/>
          </p:nvPr>
        </p:nvSpPr>
        <p:spPr/>
        <p:txBody>
          <a:bodyPr/>
          <a:lstStyle/>
          <a:p>
            <a:fld id="{2F7C8001-01CF-40AC-97D8-6904E12D698A}" type="slidenum">
              <a:rPr lang="pt-BR" smtClean="0"/>
              <a:t>‹nº›</a:t>
            </a:fld>
            <a:endParaRPr lang="pt-BR"/>
          </a:p>
        </p:txBody>
      </p:sp>
    </p:spTree>
    <p:extLst>
      <p:ext uri="{BB962C8B-B14F-4D97-AF65-F5344CB8AC3E}">
        <p14:creationId xmlns:p14="http://schemas.microsoft.com/office/powerpoint/2010/main" val="247213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 xmlns:a16="http://schemas.microsoft.com/office/drawing/2014/main" id="{1C83D98C-0A80-448D-AA86-160B3C6571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a:t>Clique para editar o título Mestre</a:t>
            </a:r>
          </a:p>
        </p:txBody>
      </p:sp>
      <p:sp>
        <p:nvSpPr>
          <p:cNvPr id="3" name="Espaço Reservado para Texto 2">
            <a:extLst>
              <a:ext uri="{FF2B5EF4-FFF2-40B4-BE49-F238E27FC236}">
                <a16:creationId xmlns="" xmlns:a16="http://schemas.microsoft.com/office/drawing/2014/main" id="{A65A11F2-D5E3-49AA-8A5D-A304676E2A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 xmlns:a16="http://schemas.microsoft.com/office/drawing/2014/main" id="{55FF1E51-BFE8-4C39-8AF3-4BFBE6CC78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7AF696-A9C3-4C92-87A2-A0A114064EBB}" type="datetimeFigureOut">
              <a:rPr lang="pt-BR" smtClean="0"/>
              <a:t>19/04/2022</a:t>
            </a:fld>
            <a:endParaRPr lang="pt-BR"/>
          </a:p>
        </p:txBody>
      </p:sp>
      <p:sp>
        <p:nvSpPr>
          <p:cNvPr id="5" name="Espaço Reservado para Rodapé 4">
            <a:extLst>
              <a:ext uri="{FF2B5EF4-FFF2-40B4-BE49-F238E27FC236}">
                <a16:creationId xmlns="" xmlns:a16="http://schemas.microsoft.com/office/drawing/2014/main" id="{42279DC6-C57D-436D-9B21-1770E44CC32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 xmlns:a16="http://schemas.microsoft.com/office/drawing/2014/main" id="{3B70C92D-1242-438D-B040-6CAA48AC4E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7C8001-01CF-40AC-97D8-6904E12D698A}" type="slidenum">
              <a:rPr lang="pt-BR" smtClean="0"/>
              <a:t>‹nº›</a:t>
            </a:fld>
            <a:endParaRPr lang="pt-BR"/>
          </a:p>
        </p:txBody>
      </p:sp>
    </p:spTree>
    <p:extLst>
      <p:ext uri="{BB962C8B-B14F-4D97-AF65-F5344CB8AC3E}">
        <p14:creationId xmlns:p14="http://schemas.microsoft.com/office/powerpoint/2010/main" val="3115438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www.planalto.gov.br/ccivil_03/Constituicao/Constituicao.htm#art144i"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51D85C6F-9144-4CFA-965F-254DC02F78A4}"/>
              </a:ext>
            </a:extLst>
          </p:cNvPr>
          <p:cNvSpPr>
            <a:spLocks noGrp="1"/>
          </p:cNvSpPr>
          <p:nvPr>
            <p:ph type="ctrTitle"/>
          </p:nvPr>
        </p:nvSpPr>
        <p:spPr/>
        <p:txBody>
          <a:bodyPr>
            <a:normAutofit fontScale="90000"/>
          </a:bodyPr>
          <a:lstStyle/>
          <a:p>
            <a:r>
              <a:rPr lang="pt-BR" dirty="0"/>
              <a:t>ESTATUTO DO DESARMAMENTO (parte administrativa)</a:t>
            </a:r>
          </a:p>
        </p:txBody>
      </p:sp>
      <p:sp>
        <p:nvSpPr>
          <p:cNvPr id="3" name="Subtítulo 2">
            <a:extLst>
              <a:ext uri="{FF2B5EF4-FFF2-40B4-BE49-F238E27FC236}">
                <a16:creationId xmlns="" xmlns:a16="http://schemas.microsoft.com/office/drawing/2014/main" id="{CFF05AC8-6A58-4835-8A19-C873D7779D3B}"/>
              </a:ext>
            </a:extLst>
          </p:cNvPr>
          <p:cNvSpPr>
            <a:spLocks noGrp="1"/>
          </p:cNvSpPr>
          <p:nvPr>
            <p:ph type="subTitle" idx="1"/>
          </p:nvPr>
        </p:nvSpPr>
        <p:spPr/>
        <p:txBody>
          <a:bodyPr>
            <a:normAutofit lnSpcReduction="10000"/>
          </a:bodyPr>
          <a:lstStyle/>
          <a:p>
            <a:r>
              <a:rPr lang="pt-BR" dirty="0"/>
              <a:t>LEI </a:t>
            </a:r>
            <a:r>
              <a:rPr lang="pt-BR" dirty="0" smtClean="0"/>
              <a:t>10.826/2003</a:t>
            </a:r>
          </a:p>
          <a:p>
            <a:r>
              <a:rPr lang="pt-BR" dirty="0" smtClean="0"/>
              <a:t>Professor </a:t>
            </a:r>
            <a:r>
              <a:rPr lang="pt-BR" dirty="0" smtClean="0"/>
              <a:t>Josafá Marques</a:t>
            </a:r>
          </a:p>
          <a:p>
            <a:r>
              <a:rPr lang="pt-BR" dirty="0" smtClean="0"/>
              <a:t>Mestre e Especialista em Direito</a:t>
            </a:r>
          </a:p>
          <a:p>
            <a:r>
              <a:rPr lang="pt-BR" dirty="0" smtClean="0"/>
              <a:t>Professor do UNIFIEO</a:t>
            </a:r>
            <a:endParaRPr lang="pt-BR" dirty="0"/>
          </a:p>
        </p:txBody>
      </p:sp>
    </p:spTree>
    <p:extLst>
      <p:ext uri="{BB962C8B-B14F-4D97-AF65-F5344CB8AC3E}">
        <p14:creationId xmlns:p14="http://schemas.microsoft.com/office/powerpoint/2010/main" val="731650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5C81B24-B0FF-4D8F-B28C-525D05AE6874}"/>
              </a:ext>
            </a:extLst>
          </p:cNvPr>
          <p:cNvSpPr>
            <a:spLocks noGrp="1"/>
          </p:cNvSpPr>
          <p:nvPr>
            <p:ph type="title"/>
          </p:nvPr>
        </p:nvSpPr>
        <p:spPr>
          <a:xfrm>
            <a:off x="773543" y="970829"/>
            <a:ext cx="10515600" cy="959571"/>
          </a:xfrm>
        </p:spPr>
        <p:txBody>
          <a:bodyPr>
            <a:normAutofit fontScale="90000"/>
          </a:bodyPr>
          <a:lstStyle/>
          <a:p>
            <a:r>
              <a:rPr lang="pt-BR" dirty="0"/>
              <a:t>PROCEDIMENTO PARA AQUISIÇÃO DE ARMA DE FOGO</a:t>
            </a:r>
          </a:p>
        </p:txBody>
      </p:sp>
      <p:sp>
        <p:nvSpPr>
          <p:cNvPr id="3" name="Espaço Reservado para Texto 2">
            <a:extLst>
              <a:ext uri="{FF2B5EF4-FFF2-40B4-BE49-F238E27FC236}">
                <a16:creationId xmlns="" xmlns:a16="http://schemas.microsoft.com/office/drawing/2014/main" id="{E7A0DDB5-5D06-4C4A-8CFB-C65E14A89011}"/>
              </a:ext>
            </a:extLst>
          </p:cNvPr>
          <p:cNvSpPr>
            <a:spLocks noGrp="1"/>
          </p:cNvSpPr>
          <p:nvPr>
            <p:ph type="body" idx="1"/>
          </p:nvPr>
        </p:nvSpPr>
        <p:spPr>
          <a:xfrm>
            <a:off x="249380" y="2152072"/>
            <a:ext cx="11563927" cy="3420341"/>
          </a:xfrm>
        </p:spPr>
        <p:txBody>
          <a:bodyPr>
            <a:noAutofit/>
          </a:bodyPr>
          <a:lstStyle/>
          <a:p>
            <a:pPr algn="just"/>
            <a:endParaRPr lang="pt-BR" sz="2600" b="0" i="0" dirty="0">
              <a:solidFill>
                <a:srgbClr val="000000"/>
              </a:solidFill>
              <a:effectLst/>
              <a:latin typeface="Times New Roman" panose="02020603050405020304" pitchFamily="18" charset="0"/>
            </a:endParaRPr>
          </a:p>
          <a:p>
            <a:pPr marL="514350" indent="-514350" algn="just">
              <a:buAutoNum type="arabicParenR"/>
            </a:pPr>
            <a:r>
              <a:rPr lang="pt-BR" sz="2800" dirty="0">
                <a:solidFill>
                  <a:srgbClr val="000000"/>
                </a:solidFill>
                <a:latin typeface="Times New Roman" panose="02020603050405020304" pitchFamily="18" charset="0"/>
              </a:rPr>
              <a:t>REGISTRO DA POSSE </a:t>
            </a:r>
          </a:p>
          <a:p>
            <a:pPr algn="just"/>
            <a:endParaRPr lang="pt-BR" sz="2800" dirty="0">
              <a:solidFill>
                <a:srgbClr val="000000"/>
              </a:solidFill>
              <a:latin typeface="Times New Roman" panose="02020603050405020304" pitchFamily="18" charset="0"/>
            </a:endParaRPr>
          </a:p>
          <a:p>
            <a:pPr algn="just"/>
            <a:r>
              <a:rPr lang="pt-BR" sz="2000" b="0" i="0" dirty="0">
                <a:solidFill>
                  <a:srgbClr val="000000"/>
                </a:solidFill>
                <a:effectLst/>
                <a:latin typeface="Arial" panose="020B0604020202020204" pitchFamily="34" charset="0"/>
              </a:rPr>
              <a:t>Art. 3</a:t>
            </a:r>
            <a:r>
              <a:rPr lang="pt-BR" sz="2000" b="0" i="0" u="sng" baseline="30000" dirty="0">
                <a:solidFill>
                  <a:srgbClr val="000000"/>
                </a:solidFill>
                <a:effectLst/>
                <a:latin typeface="Arial" panose="020B0604020202020204" pitchFamily="34" charset="0"/>
              </a:rPr>
              <a:t>o</a:t>
            </a:r>
            <a:r>
              <a:rPr lang="pt-BR" sz="2000" b="0" i="0" dirty="0">
                <a:solidFill>
                  <a:srgbClr val="000000"/>
                </a:solidFill>
                <a:effectLst/>
                <a:latin typeface="Arial" panose="020B0604020202020204" pitchFamily="34" charset="0"/>
              </a:rPr>
              <a:t> É obrigatório o registro de arma de fogo no órgão competente.</a:t>
            </a:r>
          </a:p>
          <a:p>
            <a:pPr algn="just"/>
            <a:endParaRPr lang="pt-BR" sz="2000" dirty="0">
              <a:solidFill>
                <a:srgbClr val="000000"/>
              </a:solidFill>
              <a:latin typeface="Arial" panose="020B0604020202020204" pitchFamily="34" charset="0"/>
            </a:endParaRPr>
          </a:p>
          <a:p>
            <a:pPr algn="just"/>
            <a:r>
              <a:rPr lang="pt-BR" sz="2000" dirty="0">
                <a:solidFill>
                  <a:srgbClr val="000000"/>
                </a:solidFill>
                <a:latin typeface="Arial" panose="020B0604020202020204" pitchFamily="34" charset="0"/>
              </a:rPr>
              <a:t>Apenas posse!</a:t>
            </a:r>
          </a:p>
          <a:p>
            <a:pPr algn="just"/>
            <a:r>
              <a:rPr lang="pt-BR" sz="2000" b="0" i="0" dirty="0">
                <a:solidFill>
                  <a:srgbClr val="000000"/>
                </a:solidFill>
                <a:effectLst/>
                <a:latin typeface="Arial" panose="020B0604020202020204" pitchFamily="34" charset="0"/>
              </a:rPr>
              <a:t>Art. 5</a:t>
            </a:r>
            <a:r>
              <a:rPr lang="pt-BR" sz="2000" b="0" i="0" u="sng" baseline="30000" dirty="0">
                <a:solidFill>
                  <a:srgbClr val="000000"/>
                </a:solidFill>
                <a:effectLst/>
                <a:latin typeface="Arial" panose="020B0604020202020204" pitchFamily="34" charset="0"/>
              </a:rPr>
              <a:t>o</a:t>
            </a:r>
            <a:r>
              <a:rPr lang="pt-BR" sz="2000" b="0" i="0" dirty="0">
                <a:solidFill>
                  <a:srgbClr val="000000"/>
                </a:solidFill>
                <a:effectLst/>
                <a:latin typeface="Arial" panose="020B0604020202020204" pitchFamily="34" charset="0"/>
              </a:rPr>
              <a:t> O certificado de Registro de Arma de Fogo, com validade em todo o território nacional, </a:t>
            </a:r>
            <a:r>
              <a:rPr lang="pt-BR" sz="2000" b="1" i="0" u="sng" dirty="0">
                <a:solidFill>
                  <a:srgbClr val="000000"/>
                </a:solidFill>
                <a:effectLst/>
                <a:latin typeface="Arial" panose="020B0604020202020204" pitchFamily="34" charset="0"/>
              </a:rPr>
              <a:t>autoriza o seu proprietário a manter a arma </a:t>
            </a:r>
            <a:r>
              <a:rPr lang="pt-BR" sz="2000" b="0" i="0" dirty="0">
                <a:solidFill>
                  <a:srgbClr val="000000"/>
                </a:solidFill>
                <a:effectLst/>
                <a:latin typeface="Arial" panose="020B0604020202020204" pitchFamily="34" charset="0"/>
              </a:rPr>
              <a:t>de fogo exclusivamente no interior de sua residência ou domicílio, ou dependência desses, ou, ainda, no seu local de trabalho, desde que seja ele o titular ou o responsável legal pelo estabelecimento ou empresa.          </a:t>
            </a:r>
            <a:endParaRPr lang="pt-BR" sz="2800" dirty="0">
              <a:solidFill>
                <a:srgbClr val="000000"/>
              </a:solidFill>
              <a:latin typeface="Times New Roman" panose="02020603050405020304" pitchFamily="18" charset="0"/>
            </a:endParaRPr>
          </a:p>
          <a:p>
            <a:pPr algn="just"/>
            <a:endParaRPr lang="pt-BR" sz="2800" b="0" i="0" dirty="0">
              <a:solidFill>
                <a:srgbClr val="000000"/>
              </a:solidFill>
              <a:effectLst/>
              <a:latin typeface="Times New Roman" panose="02020603050405020304" pitchFamily="18" charset="0"/>
            </a:endParaRPr>
          </a:p>
          <a:p>
            <a:pPr algn="just"/>
            <a:endParaRPr lang="pt-BR" sz="26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399445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5C81B24-B0FF-4D8F-B28C-525D05AE6874}"/>
              </a:ext>
            </a:extLst>
          </p:cNvPr>
          <p:cNvSpPr>
            <a:spLocks noGrp="1"/>
          </p:cNvSpPr>
          <p:nvPr>
            <p:ph type="title"/>
          </p:nvPr>
        </p:nvSpPr>
        <p:spPr>
          <a:xfrm>
            <a:off x="773543" y="970829"/>
            <a:ext cx="10515600" cy="959571"/>
          </a:xfrm>
        </p:spPr>
        <p:txBody>
          <a:bodyPr>
            <a:normAutofit fontScale="90000"/>
          </a:bodyPr>
          <a:lstStyle/>
          <a:p>
            <a:r>
              <a:rPr lang="pt-BR" dirty="0"/>
              <a:t>PROCEDIMENTO PARA AQUISIÇÃO DE ARMA DE FOGO</a:t>
            </a:r>
          </a:p>
        </p:txBody>
      </p:sp>
      <p:sp>
        <p:nvSpPr>
          <p:cNvPr id="3" name="Espaço Reservado para Texto 2">
            <a:extLst>
              <a:ext uri="{FF2B5EF4-FFF2-40B4-BE49-F238E27FC236}">
                <a16:creationId xmlns="" xmlns:a16="http://schemas.microsoft.com/office/drawing/2014/main" id="{E7A0DDB5-5D06-4C4A-8CFB-C65E14A89011}"/>
              </a:ext>
            </a:extLst>
          </p:cNvPr>
          <p:cNvSpPr>
            <a:spLocks noGrp="1"/>
          </p:cNvSpPr>
          <p:nvPr>
            <p:ph type="body" idx="1"/>
          </p:nvPr>
        </p:nvSpPr>
        <p:spPr>
          <a:xfrm>
            <a:off x="249380" y="2152072"/>
            <a:ext cx="11563927" cy="3420341"/>
          </a:xfrm>
        </p:spPr>
        <p:txBody>
          <a:bodyPr>
            <a:noAutofit/>
          </a:bodyPr>
          <a:lstStyle/>
          <a:p>
            <a:pPr algn="just"/>
            <a:endParaRPr lang="pt-BR" sz="2600" b="0" i="0" dirty="0">
              <a:solidFill>
                <a:srgbClr val="000000"/>
              </a:solidFill>
              <a:effectLst/>
              <a:latin typeface="Times New Roman" panose="02020603050405020304" pitchFamily="18" charset="0"/>
            </a:endParaRPr>
          </a:p>
          <a:p>
            <a:pPr algn="just"/>
            <a:r>
              <a:rPr lang="pt-BR" sz="2800" dirty="0">
                <a:solidFill>
                  <a:srgbClr val="000000"/>
                </a:solidFill>
                <a:latin typeface="Times New Roman" panose="02020603050405020304" pitchFamily="18" charset="0"/>
              </a:rPr>
              <a:t>2) REQUISITOS PARA O REGISTRO DA POSSE </a:t>
            </a:r>
          </a:p>
          <a:p>
            <a:pPr algn="just"/>
            <a:endParaRPr lang="pt-BR" sz="2800" dirty="0">
              <a:solidFill>
                <a:srgbClr val="000000"/>
              </a:solidFill>
              <a:latin typeface="Times New Roman" panose="02020603050405020304" pitchFamily="18" charset="0"/>
            </a:endParaRPr>
          </a:p>
          <a:p>
            <a:pPr algn="just"/>
            <a:r>
              <a:rPr lang="pt-BR" sz="2600" dirty="0">
                <a:solidFill>
                  <a:srgbClr val="000000"/>
                </a:solidFill>
                <a:latin typeface="Times New Roman" panose="02020603050405020304" pitchFamily="18" charset="0"/>
              </a:rPr>
              <a:t>  </a:t>
            </a:r>
            <a:r>
              <a:rPr lang="pt-BR" sz="1600" dirty="0">
                <a:solidFill>
                  <a:srgbClr val="000000"/>
                </a:solidFill>
                <a:latin typeface="Times New Roman" panose="02020603050405020304" pitchFamily="18" charset="0"/>
              </a:rPr>
              <a:t>Art. 4o Para adquirir arma de fogo de uso permitido o interessado deverá, além de declarar a efetiva necessidade, atender aos seguintes requisitos:</a:t>
            </a:r>
          </a:p>
          <a:p>
            <a:pPr algn="just"/>
            <a:r>
              <a:rPr lang="pt-BR" sz="1600" dirty="0">
                <a:solidFill>
                  <a:srgbClr val="000000"/>
                </a:solidFill>
                <a:latin typeface="Times New Roman" panose="02020603050405020304" pitchFamily="18" charset="0"/>
              </a:rPr>
              <a:t>I - comprovação de idoneidade, com a apresentação de certidões negativas de antecedentes criminais fornecidas pela Justiça Federal, Estadual, Militar e Eleitoral e de não estar respondendo a inquérito policial ou a processo criminal, que poderão ser fornecidas por meios eletrônicos;</a:t>
            </a:r>
          </a:p>
          <a:p>
            <a:pPr algn="just"/>
            <a:r>
              <a:rPr lang="pt-BR" sz="1600" dirty="0">
                <a:solidFill>
                  <a:srgbClr val="000000"/>
                </a:solidFill>
                <a:latin typeface="Times New Roman" panose="02020603050405020304" pitchFamily="18" charset="0"/>
              </a:rPr>
              <a:t>II – apresentação de documento comprobatório de ocupação lícita e de residência certa;</a:t>
            </a:r>
          </a:p>
          <a:p>
            <a:pPr algn="just"/>
            <a:r>
              <a:rPr lang="pt-BR" sz="1600" dirty="0">
                <a:solidFill>
                  <a:srgbClr val="000000"/>
                </a:solidFill>
                <a:latin typeface="Times New Roman" panose="02020603050405020304" pitchFamily="18" charset="0"/>
              </a:rPr>
              <a:t>III – comprovação de capacidade técnica e de aptidão psicológica para o manuseio de arma de fogo, atestadas na forma disposta no regulamento desta Lei.</a:t>
            </a:r>
          </a:p>
        </p:txBody>
      </p:sp>
    </p:spTree>
    <p:extLst>
      <p:ext uri="{BB962C8B-B14F-4D97-AF65-F5344CB8AC3E}">
        <p14:creationId xmlns:p14="http://schemas.microsoft.com/office/powerpoint/2010/main" val="3667029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5C81B24-B0FF-4D8F-B28C-525D05AE6874}"/>
              </a:ext>
            </a:extLst>
          </p:cNvPr>
          <p:cNvSpPr>
            <a:spLocks noGrp="1"/>
          </p:cNvSpPr>
          <p:nvPr>
            <p:ph type="title"/>
          </p:nvPr>
        </p:nvSpPr>
        <p:spPr>
          <a:xfrm>
            <a:off x="773543" y="970829"/>
            <a:ext cx="10515600" cy="959571"/>
          </a:xfrm>
        </p:spPr>
        <p:txBody>
          <a:bodyPr>
            <a:normAutofit fontScale="90000"/>
          </a:bodyPr>
          <a:lstStyle/>
          <a:p>
            <a:r>
              <a:rPr lang="pt-BR" dirty="0"/>
              <a:t>PROCEDIMENTO PARA AQUISIÇÃO DE ARMA DE FOGO</a:t>
            </a:r>
          </a:p>
        </p:txBody>
      </p:sp>
      <p:sp>
        <p:nvSpPr>
          <p:cNvPr id="3" name="Espaço Reservado para Texto 2">
            <a:extLst>
              <a:ext uri="{FF2B5EF4-FFF2-40B4-BE49-F238E27FC236}">
                <a16:creationId xmlns="" xmlns:a16="http://schemas.microsoft.com/office/drawing/2014/main" id="{E7A0DDB5-5D06-4C4A-8CFB-C65E14A89011}"/>
              </a:ext>
            </a:extLst>
          </p:cNvPr>
          <p:cNvSpPr>
            <a:spLocks noGrp="1"/>
          </p:cNvSpPr>
          <p:nvPr>
            <p:ph type="body" idx="1"/>
          </p:nvPr>
        </p:nvSpPr>
        <p:spPr>
          <a:xfrm>
            <a:off x="249380" y="2152072"/>
            <a:ext cx="11563927" cy="3420341"/>
          </a:xfrm>
        </p:spPr>
        <p:txBody>
          <a:bodyPr>
            <a:noAutofit/>
          </a:bodyPr>
          <a:lstStyle/>
          <a:p>
            <a:pPr algn="just"/>
            <a:endParaRPr lang="pt-BR" sz="2600" b="0" i="0" dirty="0">
              <a:solidFill>
                <a:srgbClr val="000000"/>
              </a:solidFill>
              <a:effectLst/>
              <a:latin typeface="Times New Roman" panose="02020603050405020304" pitchFamily="18" charset="0"/>
            </a:endParaRPr>
          </a:p>
          <a:p>
            <a:pPr algn="just"/>
            <a:r>
              <a:rPr lang="pt-BR" sz="2800" dirty="0">
                <a:solidFill>
                  <a:srgbClr val="000000"/>
                </a:solidFill>
                <a:latin typeface="Times New Roman" panose="02020603050405020304" pitchFamily="18" charset="0"/>
              </a:rPr>
              <a:t>3) AUTORIZAÇÃO DO SINARM</a:t>
            </a:r>
          </a:p>
          <a:p>
            <a:pPr algn="just"/>
            <a:endParaRPr lang="pt-BR" sz="2800" dirty="0">
              <a:solidFill>
                <a:srgbClr val="000000"/>
              </a:solidFill>
              <a:latin typeface="Times New Roman" panose="02020603050405020304" pitchFamily="18" charset="0"/>
            </a:endParaRPr>
          </a:p>
          <a:p>
            <a:pPr algn="just"/>
            <a:r>
              <a:rPr lang="pt-BR" sz="2800" dirty="0">
                <a:solidFill>
                  <a:srgbClr val="000000"/>
                </a:solidFill>
                <a:latin typeface="Times New Roman" panose="02020603050405020304" pitchFamily="18" charset="0"/>
              </a:rPr>
              <a:t>Art. 4º...</a:t>
            </a:r>
          </a:p>
          <a:p>
            <a:pPr algn="just"/>
            <a:r>
              <a:rPr lang="pt-BR" sz="2000" b="0" i="0" dirty="0">
                <a:solidFill>
                  <a:srgbClr val="000000"/>
                </a:solidFill>
                <a:effectLst/>
                <a:latin typeface="Arial" panose="020B0604020202020204" pitchFamily="34" charset="0"/>
              </a:rPr>
              <a:t>§ 1</a:t>
            </a:r>
            <a:r>
              <a:rPr lang="pt-BR" sz="2000" b="0" i="0" u="sng" baseline="30000" dirty="0">
                <a:solidFill>
                  <a:srgbClr val="000000"/>
                </a:solidFill>
                <a:effectLst/>
                <a:latin typeface="Arial" panose="020B0604020202020204" pitchFamily="34" charset="0"/>
              </a:rPr>
              <a:t>o</a:t>
            </a:r>
            <a:r>
              <a:rPr lang="pt-BR" sz="2000" b="0" i="0" dirty="0">
                <a:solidFill>
                  <a:srgbClr val="000000"/>
                </a:solidFill>
                <a:effectLst/>
                <a:latin typeface="Arial" panose="020B0604020202020204" pitchFamily="34" charset="0"/>
              </a:rPr>
              <a:t> O </a:t>
            </a:r>
            <a:r>
              <a:rPr lang="pt-BR" sz="2000" b="0" i="0" dirty="0" err="1">
                <a:solidFill>
                  <a:srgbClr val="000000"/>
                </a:solidFill>
                <a:effectLst/>
                <a:latin typeface="Arial" panose="020B0604020202020204" pitchFamily="34" charset="0"/>
              </a:rPr>
              <a:t>Sinarm</a:t>
            </a:r>
            <a:r>
              <a:rPr lang="pt-BR" sz="2000" b="0" i="0" dirty="0">
                <a:solidFill>
                  <a:srgbClr val="000000"/>
                </a:solidFill>
                <a:effectLst/>
                <a:latin typeface="Arial" panose="020B0604020202020204" pitchFamily="34" charset="0"/>
              </a:rPr>
              <a:t> expedirá autorização de compra de arma de fogo após atendidos os requisitos anteriormente estabelecidos, em nome do requerente e para a arma indicada, sendo intransferível esta autorização.</a:t>
            </a:r>
            <a:endParaRPr lang="pt-BR" sz="2800" b="0" i="0" dirty="0">
              <a:solidFill>
                <a:srgbClr val="000000"/>
              </a:solidFill>
              <a:effectLst/>
              <a:latin typeface="Times New Roman" panose="02020603050405020304" pitchFamily="18" charset="0"/>
            </a:endParaRPr>
          </a:p>
          <a:p>
            <a:pPr algn="just"/>
            <a:r>
              <a:rPr lang="pt-BR" sz="2000" b="0" i="0" dirty="0">
                <a:solidFill>
                  <a:srgbClr val="000000"/>
                </a:solidFill>
                <a:effectLst/>
                <a:latin typeface="Arial" panose="020B0604020202020204" pitchFamily="34" charset="0"/>
              </a:rPr>
              <a:t>§ 2</a:t>
            </a:r>
            <a:r>
              <a:rPr lang="pt-BR" sz="2000" b="0" i="0" u="sng" baseline="30000" dirty="0">
                <a:solidFill>
                  <a:srgbClr val="000000"/>
                </a:solidFill>
                <a:effectLst/>
                <a:latin typeface="Arial" panose="020B0604020202020204" pitchFamily="34" charset="0"/>
              </a:rPr>
              <a:t>o</a:t>
            </a:r>
            <a:r>
              <a:rPr lang="pt-BR" sz="2000" b="0" i="0" dirty="0">
                <a:solidFill>
                  <a:srgbClr val="000000"/>
                </a:solidFill>
                <a:effectLst/>
                <a:latin typeface="Arial" panose="020B0604020202020204" pitchFamily="34" charset="0"/>
              </a:rPr>
              <a:t>  A aquisição de munição somente poderá ser feita no calibre correspondente à arma registrada e na quantidade estabelecida no regulamento desta Lei.   </a:t>
            </a:r>
          </a:p>
          <a:p>
            <a:pPr algn="just"/>
            <a:r>
              <a:rPr lang="pt-BR" sz="2000" b="0" i="0" dirty="0">
                <a:solidFill>
                  <a:srgbClr val="000000"/>
                </a:solidFill>
                <a:effectLst/>
                <a:latin typeface="Arial" panose="020B0604020202020204" pitchFamily="34" charset="0"/>
              </a:rPr>
              <a:t> § 6</a:t>
            </a:r>
            <a:r>
              <a:rPr lang="pt-BR" sz="2000" b="0" i="0" u="sng" baseline="30000" dirty="0">
                <a:solidFill>
                  <a:srgbClr val="000000"/>
                </a:solidFill>
                <a:effectLst/>
                <a:latin typeface="Arial" panose="020B0604020202020204" pitchFamily="34" charset="0"/>
              </a:rPr>
              <a:t>o</a:t>
            </a:r>
            <a:r>
              <a:rPr lang="pt-BR" sz="2000" b="0" i="0" dirty="0">
                <a:solidFill>
                  <a:srgbClr val="000000"/>
                </a:solidFill>
                <a:effectLst/>
                <a:latin typeface="Arial" panose="020B0604020202020204" pitchFamily="34" charset="0"/>
              </a:rPr>
              <a:t> A expedição da autorização a que se refere o § 1</a:t>
            </a:r>
            <a:r>
              <a:rPr lang="pt-BR" sz="2000" b="0" i="0" u="sng" baseline="30000" dirty="0">
                <a:solidFill>
                  <a:srgbClr val="000000"/>
                </a:solidFill>
                <a:effectLst/>
                <a:latin typeface="Arial" panose="020B0604020202020204" pitchFamily="34" charset="0"/>
              </a:rPr>
              <a:t>o</a:t>
            </a:r>
            <a:r>
              <a:rPr lang="pt-BR" sz="2000" b="0" i="0" dirty="0">
                <a:solidFill>
                  <a:srgbClr val="000000"/>
                </a:solidFill>
                <a:effectLst/>
                <a:latin typeface="Arial" panose="020B0604020202020204" pitchFamily="34" charset="0"/>
              </a:rPr>
              <a:t> será concedida, ou recusada com a devida fundamentação, no prazo de 30 (trinta) dias úteis, a contar da data do requerimento do interessado.</a:t>
            </a:r>
            <a:endParaRPr lang="pt-BR" sz="28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26794137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5C81B24-B0FF-4D8F-B28C-525D05AE6874}"/>
              </a:ext>
            </a:extLst>
          </p:cNvPr>
          <p:cNvSpPr>
            <a:spLocks noGrp="1"/>
          </p:cNvSpPr>
          <p:nvPr>
            <p:ph type="title"/>
          </p:nvPr>
        </p:nvSpPr>
        <p:spPr>
          <a:xfrm>
            <a:off x="773543" y="970829"/>
            <a:ext cx="10515600" cy="959571"/>
          </a:xfrm>
        </p:spPr>
        <p:txBody>
          <a:bodyPr>
            <a:normAutofit fontScale="90000"/>
          </a:bodyPr>
          <a:lstStyle/>
          <a:p>
            <a:r>
              <a:rPr lang="pt-BR" dirty="0"/>
              <a:t>PROCEDIMENTO PARA AQUISIÇÃO DE ARMA DE FOGO</a:t>
            </a:r>
          </a:p>
        </p:txBody>
      </p:sp>
      <p:sp>
        <p:nvSpPr>
          <p:cNvPr id="3" name="Espaço Reservado para Texto 2">
            <a:extLst>
              <a:ext uri="{FF2B5EF4-FFF2-40B4-BE49-F238E27FC236}">
                <a16:creationId xmlns="" xmlns:a16="http://schemas.microsoft.com/office/drawing/2014/main" id="{E7A0DDB5-5D06-4C4A-8CFB-C65E14A89011}"/>
              </a:ext>
            </a:extLst>
          </p:cNvPr>
          <p:cNvSpPr>
            <a:spLocks noGrp="1"/>
          </p:cNvSpPr>
          <p:nvPr>
            <p:ph type="body" idx="1"/>
          </p:nvPr>
        </p:nvSpPr>
        <p:spPr>
          <a:xfrm>
            <a:off x="249380" y="2152072"/>
            <a:ext cx="11563927" cy="3420341"/>
          </a:xfrm>
        </p:spPr>
        <p:txBody>
          <a:bodyPr>
            <a:noAutofit/>
          </a:bodyPr>
          <a:lstStyle/>
          <a:p>
            <a:pPr algn="just"/>
            <a:endParaRPr lang="pt-BR" sz="2600" b="0" i="0" dirty="0">
              <a:solidFill>
                <a:srgbClr val="000000"/>
              </a:solidFill>
              <a:effectLst/>
              <a:latin typeface="Times New Roman" panose="02020603050405020304" pitchFamily="18" charset="0"/>
            </a:endParaRPr>
          </a:p>
          <a:p>
            <a:pPr algn="just"/>
            <a:r>
              <a:rPr lang="pt-BR" sz="2800" dirty="0">
                <a:solidFill>
                  <a:srgbClr val="000000"/>
                </a:solidFill>
                <a:latin typeface="Times New Roman" panose="02020603050405020304" pitchFamily="18" charset="0"/>
              </a:rPr>
              <a:t>4) COMPRA DA ARMA</a:t>
            </a:r>
          </a:p>
          <a:p>
            <a:pPr algn="just"/>
            <a:r>
              <a:rPr lang="pt-BR" sz="2800" dirty="0">
                <a:solidFill>
                  <a:srgbClr val="000000"/>
                </a:solidFill>
                <a:latin typeface="Times New Roman" panose="02020603050405020304" pitchFamily="18" charset="0"/>
              </a:rPr>
              <a:t>Art. 4º...</a:t>
            </a:r>
          </a:p>
          <a:p>
            <a:pPr algn="just"/>
            <a:r>
              <a:rPr lang="pt-BR" sz="2000" b="0" i="0" dirty="0">
                <a:solidFill>
                  <a:srgbClr val="000000"/>
                </a:solidFill>
                <a:effectLst/>
                <a:latin typeface="Arial" panose="020B0604020202020204" pitchFamily="34" charset="0"/>
              </a:rPr>
              <a:t> </a:t>
            </a:r>
            <a:r>
              <a:rPr lang="pt-BR" sz="2000" b="0" i="0" dirty="0">
                <a:solidFill>
                  <a:srgbClr val="000000"/>
                </a:solidFill>
                <a:effectLst/>
                <a:latin typeface="Arial" panose="020B0604020202020204" pitchFamily="34" charset="0"/>
                <a:cs typeface="Arial" panose="020B0604020202020204" pitchFamily="34" charset="0"/>
              </a:rPr>
              <a:t>§ 3</a:t>
            </a:r>
            <a:r>
              <a:rPr lang="pt-BR" sz="2000" b="0" i="0" u="sng" baseline="30000" dirty="0">
                <a:solidFill>
                  <a:srgbClr val="000000"/>
                </a:solidFill>
                <a:effectLst/>
                <a:latin typeface="Arial" panose="020B0604020202020204" pitchFamily="34" charset="0"/>
                <a:cs typeface="Arial" panose="020B0604020202020204" pitchFamily="34" charset="0"/>
              </a:rPr>
              <a:t>o</a:t>
            </a:r>
            <a:r>
              <a:rPr lang="pt-BR" sz="2000" b="0" i="0" dirty="0">
                <a:solidFill>
                  <a:srgbClr val="000000"/>
                </a:solidFill>
                <a:effectLst/>
                <a:latin typeface="Arial" panose="020B0604020202020204" pitchFamily="34" charset="0"/>
                <a:cs typeface="Arial" panose="020B0604020202020204" pitchFamily="34" charset="0"/>
              </a:rPr>
              <a:t> A empresa que comercializar arma de fogo em território nacional é obrigada a comunicar a venda à autoridade competente, como também a manter banco de dados com todas as características da arma e cópia dos documentos previstos neste artigo.</a:t>
            </a:r>
          </a:p>
          <a:p>
            <a:pPr algn="just"/>
            <a:r>
              <a:rPr lang="pt-BR" sz="2000" b="0" i="0" dirty="0">
                <a:solidFill>
                  <a:srgbClr val="000000"/>
                </a:solidFill>
                <a:effectLst/>
                <a:latin typeface="Arial" panose="020B0604020202020204" pitchFamily="34" charset="0"/>
                <a:cs typeface="Arial" panose="020B0604020202020204" pitchFamily="34" charset="0"/>
              </a:rPr>
              <a:t>        § 4</a:t>
            </a:r>
            <a:r>
              <a:rPr lang="pt-BR" sz="2000" b="0" i="0" u="sng" baseline="30000" dirty="0">
                <a:solidFill>
                  <a:srgbClr val="000000"/>
                </a:solidFill>
                <a:effectLst/>
                <a:latin typeface="Arial" panose="020B0604020202020204" pitchFamily="34" charset="0"/>
                <a:cs typeface="Arial" panose="020B0604020202020204" pitchFamily="34" charset="0"/>
              </a:rPr>
              <a:t>o</a:t>
            </a:r>
            <a:r>
              <a:rPr lang="pt-BR" sz="2000" b="0" i="0" dirty="0">
                <a:solidFill>
                  <a:srgbClr val="000000"/>
                </a:solidFill>
                <a:effectLst/>
                <a:latin typeface="Arial" panose="020B0604020202020204" pitchFamily="34" charset="0"/>
                <a:cs typeface="Arial" panose="020B0604020202020204" pitchFamily="34" charset="0"/>
              </a:rPr>
              <a:t> A empresa que comercializa armas de fogo, acessórios e munições responde legalmente por essas mercadorias, ficando registradas como de sua propriedade enquanto não forem vendidas.</a:t>
            </a:r>
          </a:p>
          <a:p>
            <a:pPr algn="just"/>
            <a:r>
              <a:rPr lang="pt-BR" sz="2000" b="0" i="0" dirty="0">
                <a:solidFill>
                  <a:srgbClr val="000000"/>
                </a:solidFill>
                <a:effectLst/>
                <a:latin typeface="Arial" panose="020B0604020202020204" pitchFamily="34" charset="0"/>
                <a:cs typeface="Arial" panose="020B0604020202020204" pitchFamily="34" charset="0"/>
              </a:rPr>
              <a:t>        § 5</a:t>
            </a:r>
            <a:r>
              <a:rPr lang="pt-BR" sz="2000" b="0" i="0" u="sng" baseline="30000" dirty="0">
                <a:solidFill>
                  <a:srgbClr val="000000"/>
                </a:solidFill>
                <a:effectLst/>
                <a:latin typeface="Arial" panose="020B0604020202020204" pitchFamily="34" charset="0"/>
                <a:cs typeface="Arial" panose="020B0604020202020204" pitchFamily="34" charset="0"/>
              </a:rPr>
              <a:t>o</a:t>
            </a:r>
            <a:r>
              <a:rPr lang="pt-BR" sz="2000" b="0" i="0" dirty="0">
                <a:solidFill>
                  <a:srgbClr val="000000"/>
                </a:solidFill>
                <a:effectLst/>
                <a:latin typeface="Arial" panose="020B0604020202020204" pitchFamily="34" charset="0"/>
                <a:cs typeface="Arial" panose="020B0604020202020204" pitchFamily="34" charset="0"/>
              </a:rPr>
              <a:t> A comercialização de armas de fogo, acessórios e munições entre pessoas físicas somente será efetivada mediante autorização do </a:t>
            </a:r>
            <a:r>
              <a:rPr lang="pt-BR" sz="2000" b="0" i="0" dirty="0" err="1">
                <a:solidFill>
                  <a:srgbClr val="000000"/>
                </a:solidFill>
                <a:effectLst/>
                <a:latin typeface="Arial" panose="020B0604020202020204" pitchFamily="34" charset="0"/>
                <a:cs typeface="Arial" panose="020B0604020202020204" pitchFamily="34" charset="0"/>
              </a:rPr>
              <a:t>Sinarm</a:t>
            </a:r>
            <a:r>
              <a:rPr lang="pt-BR" sz="2000" b="0" i="0" dirty="0">
                <a:solidFill>
                  <a:srgbClr val="000000"/>
                </a:solidFill>
                <a:effectLst/>
                <a:latin typeface="Arial" panose="020B0604020202020204" pitchFamily="34" charset="0"/>
                <a:cs typeface="Arial" panose="020B0604020202020204" pitchFamily="34" charset="0"/>
              </a:rPr>
              <a:t>.</a:t>
            </a:r>
          </a:p>
          <a:p>
            <a:pPr algn="just"/>
            <a:r>
              <a:rPr lang="pt-BR" sz="2000" b="0" i="0" dirty="0">
                <a:solidFill>
                  <a:srgbClr val="000000"/>
                </a:solidFill>
                <a:effectLst/>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30310714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5C81B24-B0FF-4D8F-B28C-525D05AE6874}"/>
              </a:ext>
            </a:extLst>
          </p:cNvPr>
          <p:cNvSpPr>
            <a:spLocks noGrp="1"/>
          </p:cNvSpPr>
          <p:nvPr>
            <p:ph type="title"/>
          </p:nvPr>
        </p:nvSpPr>
        <p:spPr>
          <a:xfrm>
            <a:off x="773543" y="970829"/>
            <a:ext cx="10515600" cy="959571"/>
          </a:xfrm>
        </p:spPr>
        <p:txBody>
          <a:bodyPr>
            <a:normAutofit fontScale="90000"/>
          </a:bodyPr>
          <a:lstStyle/>
          <a:p>
            <a:r>
              <a:rPr lang="pt-BR" dirty="0"/>
              <a:t>PROCEDIMENTO PARA AQUISIÇÃO DE ARMA DE FOGO</a:t>
            </a:r>
          </a:p>
        </p:txBody>
      </p:sp>
      <p:sp>
        <p:nvSpPr>
          <p:cNvPr id="3" name="Espaço Reservado para Texto 2">
            <a:extLst>
              <a:ext uri="{FF2B5EF4-FFF2-40B4-BE49-F238E27FC236}">
                <a16:creationId xmlns="" xmlns:a16="http://schemas.microsoft.com/office/drawing/2014/main" id="{E7A0DDB5-5D06-4C4A-8CFB-C65E14A89011}"/>
              </a:ext>
            </a:extLst>
          </p:cNvPr>
          <p:cNvSpPr>
            <a:spLocks noGrp="1"/>
          </p:cNvSpPr>
          <p:nvPr>
            <p:ph type="body" idx="1"/>
          </p:nvPr>
        </p:nvSpPr>
        <p:spPr>
          <a:xfrm>
            <a:off x="249380" y="2152072"/>
            <a:ext cx="11563927" cy="3420341"/>
          </a:xfrm>
        </p:spPr>
        <p:txBody>
          <a:bodyPr>
            <a:noAutofit/>
          </a:bodyPr>
          <a:lstStyle/>
          <a:p>
            <a:pPr algn="just"/>
            <a:endParaRPr lang="pt-BR" sz="2600" b="0" i="0" dirty="0">
              <a:solidFill>
                <a:srgbClr val="000000"/>
              </a:solidFill>
              <a:effectLst/>
              <a:latin typeface="Times New Roman" panose="02020603050405020304" pitchFamily="18" charset="0"/>
            </a:endParaRPr>
          </a:p>
          <a:p>
            <a:pPr algn="just"/>
            <a:r>
              <a:rPr lang="pt-BR" sz="2800" dirty="0">
                <a:solidFill>
                  <a:srgbClr val="000000"/>
                </a:solidFill>
                <a:latin typeface="Times New Roman" panose="02020603050405020304" pitchFamily="18" charset="0"/>
              </a:rPr>
              <a:t>5) CERTIFICADO DE REGISTRO DA ARMA</a:t>
            </a:r>
          </a:p>
          <a:p>
            <a:pPr algn="just"/>
            <a:endParaRPr lang="pt-BR" sz="2000" b="0" i="0" dirty="0">
              <a:solidFill>
                <a:srgbClr val="000000"/>
              </a:solidFill>
              <a:effectLst/>
              <a:latin typeface="Arial" panose="020B0604020202020204" pitchFamily="34" charset="0"/>
            </a:endParaRPr>
          </a:p>
          <a:p>
            <a:pPr algn="just"/>
            <a:r>
              <a:rPr lang="pt-BR" sz="2000" b="0" i="0" dirty="0">
                <a:solidFill>
                  <a:srgbClr val="000000"/>
                </a:solidFill>
                <a:effectLst/>
                <a:latin typeface="Arial" panose="020B0604020202020204" pitchFamily="34" charset="0"/>
              </a:rPr>
              <a:t>Art. 5</a:t>
            </a:r>
            <a:r>
              <a:rPr lang="pt-BR" sz="2000" b="0" i="0" u="sng" baseline="30000" dirty="0">
                <a:solidFill>
                  <a:srgbClr val="000000"/>
                </a:solidFill>
                <a:effectLst/>
                <a:latin typeface="Arial" panose="020B0604020202020204" pitchFamily="34" charset="0"/>
              </a:rPr>
              <a:t>o</a:t>
            </a:r>
            <a:r>
              <a:rPr lang="pt-BR" sz="2000" b="0" i="0" dirty="0">
                <a:solidFill>
                  <a:srgbClr val="000000"/>
                </a:solidFill>
                <a:effectLst/>
                <a:latin typeface="Arial" panose="020B0604020202020204" pitchFamily="34" charset="0"/>
              </a:rPr>
              <a:t> O certificado de Registro de Arma de Fogo, com validade em todo o território nacional, autoriza o seu proprietário a manter a arma de fogo exclusivamente no interior de sua residência ou domicílio, ou dependência desses, ou, ainda, no seu local de trabalho, desde que seja ele o titular ou o responsável legal pelo estabelecimento ou empresa.                  </a:t>
            </a:r>
            <a:endParaRPr lang="pt-BR" sz="2000" b="0" i="0" dirty="0">
              <a:solidFill>
                <a:srgbClr val="000000"/>
              </a:solidFill>
              <a:effectLst/>
              <a:latin typeface="Times New Roman" panose="02020603050405020304" pitchFamily="18" charset="0"/>
            </a:endParaRPr>
          </a:p>
          <a:p>
            <a:pPr algn="just"/>
            <a:r>
              <a:rPr lang="pt-BR" sz="2000" b="0" i="0" dirty="0">
                <a:solidFill>
                  <a:srgbClr val="000000"/>
                </a:solidFill>
                <a:effectLst/>
                <a:latin typeface="Arial" panose="020B0604020202020204" pitchFamily="34" charset="0"/>
              </a:rPr>
              <a:t>        § 1</a:t>
            </a:r>
            <a:r>
              <a:rPr lang="pt-BR" sz="2000" b="0" i="0" u="sng" baseline="30000" dirty="0">
                <a:solidFill>
                  <a:srgbClr val="000000"/>
                </a:solidFill>
                <a:effectLst/>
                <a:latin typeface="Arial" panose="020B0604020202020204" pitchFamily="34" charset="0"/>
              </a:rPr>
              <a:t>o</a:t>
            </a:r>
            <a:r>
              <a:rPr lang="pt-BR" sz="2000" b="0" i="0" dirty="0">
                <a:solidFill>
                  <a:srgbClr val="000000"/>
                </a:solidFill>
                <a:effectLst/>
                <a:latin typeface="Arial" panose="020B0604020202020204" pitchFamily="34" charset="0"/>
              </a:rPr>
              <a:t> O certificado de registro de arma de fogo será expedido pela Polícia Federal e será precedido de autorização do </a:t>
            </a:r>
            <a:r>
              <a:rPr lang="pt-BR" sz="2000" b="0" i="0" dirty="0" err="1">
                <a:solidFill>
                  <a:srgbClr val="000000"/>
                </a:solidFill>
                <a:effectLst/>
                <a:latin typeface="Arial" panose="020B0604020202020204" pitchFamily="34" charset="0"/>
              </a:rPr>
              <a:t>Sinarm</a:t>
            </a:r>
            <a:r>
              <a:rPr lang="pt-BR" sz="2000" b="0" i="0" dirty="0">
                <a:solidFill>
                  <a:srgbClr val="000000"/>
                </a:solidFill>
                <a:effectLst/>
                <a:latin typeface="Arial" panose="020B0604020202020204" pitchFamily="34" charset="0"/>
              </a:rPr>
              <a:t>.</a:t>
            </a:r>
            <a:endParaRPr lang="pt-BR" sz="2000" b="0" i="0" dirty="0">
              <a:solidFill>
                <a:srgbClr val="000000"/>
              </a:solidFill>
              <a:effectLst/>
              <a:latin typeface="Times New Roman" panose="02020603050405020304" pitchFamily="18" charset="0"/>
            </a:endParaRPr>
          </a:p>
          <a:p>
            <a:pPr algn="just"/>
            <a:endParaRPr lang="pt-BR" sz="2000" b="0" i="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14266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5C81B24-B0FF-4D8F-B28C-525D05AE6874}"/>
              </a:ext>
            </a:extLst>
          </p:cNvPr>
          <p:cNvSpPr>
            <a:spLocks noGrp="1"/>
          </p:cNvSpPr>
          <p:nvPr>
            <p:ph type="title"/>
          </p:nvPr>
        </p:nvSpPr>
        <p:spPr>
          <a:xfrm>
            <a:off x="773542" y="536720"/>
            <a:ext cx="10515600" cy="959571"/>
          </a:xfrm>
        </p:spPr>
        <p:txBody>
          <a:bodyPr>
            <a:normAutofit/>
          </a:bodyPr>
          <a:lstStyle/>
          <a:p>
            <a:r>
              <a:rPr lang="pt-BR" dirty="0"/>
              <a:t>PORTE DE ARMA DE FOGO</a:t>
            </a:r>
          </a:p>
        </p:txBody>
      </p:sp>
      <p:sp>
        <p:nvSpPr>
          <p:cNvPr id="3" name="Espaço Reservado para Texto 2">
            <a:extLst>
              <a:ext uri="{FF2B5EF4-FFF2-40B4-BE49-F238E27FC236}">
                <a16:creationId xmlns="" xmlns:a16="http://schemas.microsoft.com/office/drawing/2014/main" id="{E7A0DDB5-5D06-4C4A-8CFB-C65E14A89011}"/>
              </a:ext>
            </a:extLst>
          </p:cNvPr>
          <p:cNvSpPr>
            <a:spLocks noGrp="1"/>
          </p:cNvSpPr>
          <p:nvPr>
            <p:ph type="body" idx="1"/>
          </p:nvPr>
        </p:nvSpPr>
        <p:spPr>
          <a:xfrm>
            <a:off x="249379" y="1847272"/>
            <a:ext cx="11563927" cy="3420341"/>
          </a:xfrm>
        </p:spPr>
        <p:txBody>
          <a:bodyPr>
            <a:noAutofit/>
          </a:bodyPr>
          <a:lstStyle/>
          <a:p>
            <a:pPr algn="just"/>
            <a:r>
              <a:rPr lang="pt-BR" sz="2300" dirty="0">
                <a:solidFill>
                  <a:srgbClr val="000000"/>
                </a:solidFill>
                <a:latin typeface="Arial" panose="020B0604020202020204" pitchFamily="34" charset="0"/>
                <a:cs typeface="Arial" panose="020B0604020202020204" pitchFamily="34" charset="0"/>
              </a:rPr>
              <a:t>PODEM PORTAR FORA DO SERVIÇO E AM ÂMBITO NACIONAL</a:t>
            </a:r>
            <a:endParaRPr lang="pt-BR" sz="2300" b="0" i="0" dirty="0">
              <a:solidFill>
                <a:srgbClr val="000000"/>
              </a:solidFill>
              <a:effectLst/>
              <a:latin typeface="Arial" panose="020B0604020202020204" pitchFamily="34" charset="0"/>
              <a:cs typeface="Arial" panose="020B0604020202020204" pitchFamily="34" charset="0"/>
            </a:endParaRPr>
          </a:p>
          <a:p>
            <a:pPr algn="just"/>
            <a:r>
              <a:rPr lang="pt-BR" sz="2300" b="0" i="0" dirty="0">
                <a:solidFill>
                  <a:srgbClr val="000000"/>
                </a:solidFill>
                <a:effectLst/>
                <a:latin typeface="Arial" panose="020B0604020202020204" pitchFamily="34" charset="0"/>
                <a:cs typeface="Arial" panose="020B0604020202020204" pitchFamily="34" charset="0"/>
              </a:rPr>
              <a:t>Art. 6</a:t>
            </a:r>
            <a:r>
              <a:rPr lang="pt-BR" sz="2300" b="0" i="0" u="sng" baseline="30000" dirty="0">
                <a:solidFill>
                  <a:srgbClr val="000000"/>
                </a:solidFill>
                <a:effectLst/>
                <a:latin typeface="Arial" panose="020B0604020202020204" pitchFamily="34" charset="0"/>
                <a:cs typeface="Arial" panose="020B0604020202020204" pitchFamily="34" charset="0"/>
              </a:rPr>
              <a:t>o</a:t>
            </a:r>
            <a:r>
              <a:rPr lang="pt-BR" sz="2300" b="0" i="0" dirty="0">
                <a:solidFill>
                  <a:srgbClr val="000000"/>
                </a:solidFill>
                <a:effectLst/>
                <a:latin typeface="Arial" panose="020B0604020202020204" pitchFamily="34" charset="0"/>
                <a:cs typeface="Arial" panose="020B0604020202020204" pitchFamily="34" charset="0"/>
              </a:rPr>
              <a:t> É proibido o porte de arma de fogo em todo o território nacional, salvo para os casos previstos em legislação própria e para:</a:t>
            </a:r>
          </a:p>
          <a:p>
            <a:pPr algn="just"/>
            <a:r>
              <a:rPr lang="pt-BR" sz="2300" b="0" i="0" dirty="0">
                <a:solidFill>
                  <a:srgbClr val="000000"/>
                </a:solidFill>
                <a:effectLst/>
                <a:latin typeface="Arial" panose="020B0604020202020204" pitchFamily="34" charset="0"/>
                <a:cs typeface="Arial" panose="020B0604020202020204" pitchFamily="34" charset="0"/>
              </a:rPr>
              <a:t>         I – os integrantes das Forças Armadas;</a:t>
            </a:r>
          </a:p>
          <a:p>
            <a:pPr algn="just"/>
            <a:r>
              <a:rPr lang="pt-BR" sz="2300" b="0" i="0" dirty="0">
                <a:solidFill>
                  <a:srgbClr val="000000"/>
                </a:solidFill>
                <a:effectLst/>
                <a:latin typeface="Arial" panose="020B0604020202020204" pitchFamily="34" charset="0"/>
                <a:cs typeface="Arial" panose="020B0604020202020204" pitchFamily="34" charset="0"/>
              </a:rPr>
              <a:t>II - </a:t>
            </a:r>
            <a:r>
              <a:rPr lang="pt-BR" sz="2300" b="0" i="0" spc="-5" dirty="0">
                <a:solidFill>
                  <a:srgbClr val="000000"/>
                </a:solidFill>
                <a:effectLst/>
                <a:latin typeface="Arial" panose="020B0604020202020204" pitchFamily="34" charset="0"/>
                <a:cs typeface="Arial" panose="020B0604020202020204" pitchFamily="34" charset="0"/>
              </a:rPr>
              <a:t>o</a:t>
            </a:r>
            <a:r>
              <a:rPr lang="pt-BR" sz="2300" b="0" i="0" dirty="0">
                <a:solidFill>
                  <a:srgbClr val="000000"/>
                </a:solidFill>
                <a:effectLst/>
                <a:latin typeface="Arial" panose="020B0604020202020204" pitchFamily="34" charset="0"/>
                <a:cs typeface="Arial" panose="020B0604020202020204" pitchFamily="34" charset="0"/>
              </a:rPr>
              <a:t>s</a:t>
            </a:r>
            <a:r>
              <a:rPr lang="pt-BR" sz="2300" b="0" i="0" spc="280" dirty="0">
                <a:solidFill>
                  <a:srgbClr val="000000"/>
                </a:solidFill>
                <a:effectLst/>
                <a:latin typeface="Arial" panose="020B0604020202020204" pitchFamily="34" charset="0"/>
                <a:cs typeface="Arial" panose="020B0604020202020204" pitchFamily="34" charset="0"/>
              </a:rPr>
              <a:t> </a:t>
            </a:r>
            <a:r>
              <a:rPr lang="pt-BR" sz="2300" b="0" i="0" spc="-5" dirty="0">
                <a:solidFill>
                  <a:srgbClr val="000000"/>
                </a:solidFill>
                <a:effectLst/>
                <a:latin typeface="Arial" panose="020B0604020202020204" pitchFamily="34" charset="0"/>
                <a:cs typeface="Arial" panose="020B0604020202020204" pitchFamily="34" charset="0"/>
              </a:rPr>
              <a:t>integrante</a:t>
            </a:r>
            <a:r>
              <a:rPr lang="pt-BR" sz="2300" b="0" i="0" dirty="0">
                <a:solidFill>
                  <a:srgbClr val="000000"/>
                </a:solidFill>
                <a:effectLst/>
                <a:latin typeface="Arial" panose="020B0604020202020204" pitchFamily="34" charset="0"/>
                <a:cs typeface="Arial" panose="020B0604020202020204" pitchFamily="34" charset="0"/>
              </a:rPr>
              <a:t>s</a:t>
            </a:r>
            <a:r>
              <a:rPr lang="pt-BR" sz="2300" b="0" i="0" spc="280" dirty="0">
                <a:solidFill>
                  <a:srgbClr val="000000"/>
                </a:solidFill>
                <a:effectLst/>
                <a:latin typeface="Arial" panose="020B0604020202020204" pitchFamily="34" charset="0"/>
                <a:cs typeface="Arial" panose="020B0604020202020204" pitchFamily="34" charset="0"/>
              </a:rPr>
              <a:t> </a:t>
            </a:r>
            <a:r>
              <a:rPr lang="pt-BR" sz="2300" b="0" i="0" spc="-5" dirty="0">
                <a:solidFill>
                  <a:srgbClr val="000000"/>
                </a:solidFill>
                <a:effectLst/>
                <a:latin typeface="Arial" panose="020B0604020202020204" pitchFamily="34" charset="0"/>
                <a:cs typeface="Arial" panose="020B0604020202020204" pitchFamily="34" charset="0"/>
              </a:rPr>
              <a:t>d</a:t>
            </a:r>
            <a:r>
              <a:rPr lang="pt-BR" sz="2300" b="0" i="0" dirty="0">
                <a:solidFill>
                  <a:srgbClr val="000000"/>
                </a:solidFill>
                <a:effectLst/>
                <a:latin typeface="Arial" panose="020B0604020202020204" pitchFamily="34" charset="0"/>
                <a:cs typeface="Arial" panose="020B0604020202020204" pitchFamily="34" charset="0"/>
              </a:rPr>
              <a:t>e</a:t>
            </a:r>
            <a:r>
              <a:rPr lang="pt-BR" sz="2300" b="0" i="0" spc="280" dirty="0">
                <a:solidFill>
                  <a:srgbClr val="000000"/>
                </a:solidFill>
                <a:effectLst/>
                <a:latin typeface="Arial" panose="020B0604020202020204" pitchFamily="34" charset="0"/>
                <a:cs typeface="Arial" panose="020B0604020202020204" pitchFamily="34" charset="0"/>
              </a:rPr>
              <a:t> </a:t>
            </a:r>
            <a:r>
              <a:rPr lang="pt-BR" sz="2300" b="0" i="0" spc="-5" dirty="0">
                <a:solidFill>
                  <a:srgbClr val="000000"/>
                </a:solidFill>
                <a:effectLst/>
                <a:latin typeface="Arial" panose="020B0604020202020204" pitchFamily="34" charset="0"/>
                <a:cs typeface="Arial" panose="020B0604020202020204" pitchFamily="34" charset="0"/>
              </a:rPr>
              <a:t>órgão</a:t>
            </a:r>
            <a:r>
              <a:rPr lang="pt-BR" sz="2300" b="0" i="0" dirty="0">
                <a:solidFill>
                  <a:srgbClr val="000000"/>
                </a:solidFill>
                <a:effectLst/>
                <a:latin typeface="Arial" panose="020B0604020202020204" pitchFamily="34" charset="0"/>
                <a:cs typeface="Arial" panose="020B0604020202020204" pitchFamily="34" charset="0"/>
              </a:rPr>
              <a:t>s</a:t>
            </a:r>
            <a:r>
              <a:rPr lang="pt-BR" sz="2300" b="0" i="0" spc="280" dirty="0">
                <a:solidFill>
                  <a:srgbClr val="000000"/>
                </a:solidFill>
                <a:effectLst/>
                <a:latin typeface="Arial" panose="020B0604020202020204" pitchFamily="34" charset="0"/>
                <a:cs typeface="Arial" panose="020B0604020202020204" pitchFamily="34" charset="0"/>
              </a:rPr>
              <a:t> </a:t>
            </a:r>
            <a:r>
              <a:rPr lang="pt-BR" sz="2300" b="0" i="0" spc="-5" dirty="0">
                <a:solidFill>
                  <a:srgbClr val="000000"/>
                </a:solidFill>
                <a:effectLst/>
                <a:latin typeface="Arial" panose="020B0604020202020204" pitchFamily="34" charset="0"/>
                <a:cs typeface="Arial" panose="020B0604020202020204" pitchFamily="34" charset="0"/>
              </a:rPr>
              <a:t>referidos no</a:t>
            </a:r>
            <a:r>
              <a:rPr lang="pt-BR" sz="2300" b="0" i="0" dirty="0">
                <a:solidFill>
                  <a:srgbClr val="000000"/>
                </a:solidFill>
                <a:effectLst/>
                <a:latin typeface="Arial" panose="020B0604020202020204" pitchFamily="34" charset="0"/>
                <a:cs typeface="Arial" panose="020B0604020202020204" pitchFamily="34" charset="0"/>
              </a:rPr>
              <a:t>s</a:t>
            </a:r>
            <a:r>
              <a:rPr lang="pt-BR" sz="2300" b="0" i="0" spc="10" dirty="0">
                <a:solidFill>
                  <a:srgbClr val="000000"/>
                </a:solidFill>
                <a:effectLst/>
                <a:latin typeface="Arial" panose="020B0604020202020204" pitchFamily="34" charset="0"/>
                <a:cs typeface="Arial" panose="020B0604020202020204" pitchFamily="34" charset="0"/>
              </a:rPr>
              <a:t> </a:t>
            </a:r>
            <a:r>
              <a:rPr lang="pt-BR" sz="2300" b="0" i="0" spc="-5" dirty="0">
                <a:effectLst/>
                <a:latin typeface="Arial" panose="020B0604020202020204" pitchFamily="34" charset="0"/>
                <a:cs typeface="Arial" panose="020B0604020202020204" pitchFamily="34" charset="0"/>
                <a:hlinkClick r:id="rId2"/>
              </a:rPr>
              <a:t>inciso</a:t>
            </a:r>
            <a:r>
              <a:rPr lang="pt-BR" sz="2300" b="0" i="0" dirty="0">
                <a:effectLst/>
                <a:latin typeface="Arial" panose="020B0604020202020204" pitchFamily="34" charset="0"/>
                <a:cs typeface="Arial" panose="020B0604020202020204" pitchFamily="34" charset="0"/>
                <a:hlinkClick r:id="rId2"/>
              </a:rPr>
              <a:t>s</a:t>
            </a:r>
            <a:r>
              <a:rPr lang="pt-BR" sz="2300" b="0" i="0" spc="10" dirty="0">
                <a:effectLst/>
                <a:latin typeface="Arial" panose="020B0604020202020204" pitchFamily="34" charset="0"/>
                <a:cs typeface="Arial" panose="020B0604020202020204" pitchFamily="34" charset="0"/>
                <a:hlinkClick r:id="rId2"/>
              </a:rPr>
              <a:t> </a:t>
            </a:r>
            <a:r>
              <a:rPr lang="pt-BR" sz="2300" b="0" i="0" spc="-5" dirty="0">
                <a:effectLst/>
                <a:latin typeface="Arial" panose="020B0604020202020204" pitchFamily="34" charset="0"/>
                <a:cs typeface="Arial" panose="020B0604020202020204" pitchFamily="34" charset="0"/>
                <a:hlinkClick r:id="rId2"/>
              </a:rPr>
              <a:t>I</a:t>
            </a:r>
            <a:r>
              <a:rPr lang="pt-BR" sz="2300" b="0" i="0" dirty="0">
                <a:effectLst/>
                <a:latin typeface="Arial" panose="020B0604020202020204" pitchFamily="34" charset="0"/>
                <a:cs typeface="Arial" panose="020B0604020202020204" pitchFamily="34" charset="0"/>
                <a:hlinkClick r:id="rId2"/>
              </a:rPr>
              <a:t>,</a:t>
            </a:r>
            <a:r>
              <a:rPr lang="pt-BR" sz="2300" b="0" i="0" spc="10" dirty="0">
                <a:effectLst/>
                <a:latin typeface="Arial" panose="020B0604020202020204" pitchFamily="34" charset="0"/>
                <a:cs typeface="Arial" panose="020B0604020202020204" pitchFamily="34" charset="0"/>
                <a:hlinkClick r:id="rId2"/>
              </a:rPr>
              <a:t> </a:t>
            </a:r>
            <a:r>
              <a:rPr lang="pt-BR" sz="2300" b="0" i="0" spc="-5" dirty="0">
                <a:effectLst/>
                <a:latin typeface="Arial" panose="020B0604020202020204" pitchFamily="34" charset="0"/>
                <a:cs typeface="Arial" panose="020B0604020202020204" pitchFamily="34" charset="0"/>
                <a:hlinkClick r:id="rId2"/>
              </a:rPr>
              <a:t>II</a:t>
            </a:r>
            <a:r>
              <a:rPr lang="pt-BR" sz="2300" b="0" i="0" dirty="0">
                <a:effectLst/>
                <a:latin typeface="Arial" panose="020B0604020202020204" pitchFamily="34" charset="0"/>
                <a:cs typeface="Arial" panose="020B0604020202020204" pitchFamily="34" charset="0"/>
                <a:hlinkClick r:id="rId2"/>
              </a:rPr>
              <a:t>,</a:t>
            </a:r>
            <a:r>
              <a:rPr lang="pt-BR" sz="2300" b="0" i="0" spc="10" dirty="0">
                <a:effectLst/>
                <a:latin typeface="Arial" panose="020B0604020202020204" pitchFamily="34" charset="0"/>
                <a:cs typeface="Arial" panose="020B0604020202020204" pitchFamily="34" charset="0"/>
                <a:hlinkClick r:id="rId2"/>
              </a:rPr>
              <a:t> </a:t>
            </a:r>
            <a:r>
              <a:rPr lang="pt-BR" sz="2300" b="0" i="0" spc="-5" dirty="0">
                <a:effectLst/>
                <a:latin typeface="Arial" panose="020B0604020202020204" pitchFamily="34" charset="0"/>
                <a:cs typeface="Arial" panose="020B0604020202020204" pitchFamily="34" charset="0"/>
                <a:hlinkClick r:id="rId2"/>
              </a:rPr>
              <a:t>III</a:t>
            </a:r>
            <a:r>
              <a:rPr lang="pt-BR" sz="2300" b="0" i="0" dirty="0">
                <a:effectLst/>
                <a:latin typeface="Arial" panose="020B0604020202020204" pitchFamily="34" charset="0"/>
                <a:cs typeface="Arial" panose="020B0604020202020204" pitchFamily="34" charset="0"/>
                <a:hlinkClick r:id="rId2"/>
              </a:rPr>
              <a:t>,</a:t>
            </a:r>
            <a:r>
              <a:rPr lang="pt-BR" sz="2300" b="0" i="0" spc="10" dirty="0">
                <a:effectLst/>
                <a:latin typeface="Arial" panose="020B0604020202020204" pitchFamily="34" charset="0"/>
                <a:cs typeface="Arial" panose="020B0604020202020204" pitchFamily="34" charset="0"/>
                <a:hlinkClick r:id="rId2"/>
              </a:rPr>
              <a:t> </a:t>
            </a:r>
            <a:r>
              <a:rPr lang="pt-BR" sz="2300" b="0" i="0" spc="-5" dirty="0">
                <a:effectLst/>
                <a:latin typeface="Arial" panose="020B0604020202020204" pitchFamily="34" charset="0"/>
                <a:cs typeface="Arial" panose="020B0604020202020204" pitchFamily="34" charset="0"/>
                <a:hlinkClick r:id="rId2"/>
              </a:rPr>
              <a:t>I</a:t>
            </a:r>
            <a:r>
              <a:rPr lang="pt-BR" sz="2300" b="0" i="0" dirty="0">
                <a:effectLst/>
                <a:latin typeface="Arial" panose="020B0604020202020204" pitchFamily="34" charset="0"/>
                <a:cs typeface="Arial" panose="020B0604020202020204" pitchFamily="34" charset="0"/>
                <a:hlinkClick r:id="rId2"/>
              </a:rPr>
              <a:t>V</a:t>
            </a:r>
            <a:r>
              <a:rPr lang="pt-BR" sz="2300" b="0" i="0" spc="10" dirty="0">
                <a:effectLst/>
                <a:latin typeface="Arial" panose="020B0604020202020204" pitchFamily="34" charset="0"/>
                <a:cs typeface="Arial" panose="020B0604020202020204" pitchFamily="34" charset="0"/>
                <a:hlinkClick r:id="rId2"/>
              </a:rPr>
              <a:t> </a:t>
            </a:r>
            <a:r>
              <a:rPr lang="pt-BR" sz="2300" b="0" i="0" dirty="0">
                <a:effectLst/>
                <a:latin typeface="Arial" panose="020B0604020202020204" pitchFamily="34" charset="0"/>
                <a:cs typeface="Arial" panose="020B0604020202020204" pitchFamily="34" charset="0"/>
                <a:hlinkClick r:id="rId2"/>
              </a:rPr>
              <a:t>e</a:t>
            </a:r>
            <a:r>
              <a:rPr lang="pt-BR" sz="2300" b="0" i="0" spc="10" dirty="0">
                <a:effectLst/>
                <a:latin typeface="Arial" panose="020B0604020202020204" pitchFamily="34" charset="0"/>
                <a:cs typeface="Arial" panose="020B0604020202020204" pitchFamily="34" charset="0"/>
                <a:hlinkClick r:id="rId2"/>
              </a:rPr>
              <a:t> </a:t>
            </a:r>
            <a:r>
              <a:rPr lang="pt-BR" sz="2300" b="0" i="0" dirty="0">
                <a:effectLst/>
                <a:latin typeface="Arial" panose="020B0604020202020204" pitchFamily="34" charset="0"/>
                <a:cs typeface="Arial" panose="020B0604020202020204" pitchFamily="34" charset="0"/>
                <a:hlinkClick r:id="rId2"/>
              </a:rPr>
              <a:t>V</a:t>
            </a:r>
            <a:r>
              <a:rPr lang="pt-BR" sz="2300" b="0" i="0" spc="10" dirty="0">
                <a:effectLst/>
                <a:latin typeface="Arial" panose="020B0604020202020204" pitchFamily="34" charset="0"/>
                <a:cs typeface="Arial" panose="020B0604020202020204" pitchFamily="34" charset="0"/>
                <a:hlinkClick r:id="rId2"/>
              </a:rPr>
              <a:t> </a:t>
            </a:r>
            <a:r>
              <a:rPr lang="pt-BR" sz="2300" b="0" i="0" spc="-5" dirty="0">
                <a:effectLst/>
                <a:latin typeface="Arial" panose="020B0604020202020204" pitchFamily="34" charset="0"/>
                <a:cs typeface="Arial" panose="020B0604020202020204" pitchFamily="34" charset="0"/>
                <a:hlinkClick r:id="rId2"/>
              </a:rPr>
              <a:t>d</a:t>
            </a:r>
            <a:r>
              <a:rPr lang="pt-BR" sz="2300" b="0" i="0" dirty="0">
                <a:effectLst/>
                <a:latin typeface="Arial" panose="020B0604020202020204" pitchFamily="34" charset="0"/>
                <a:cs typeface="Arial" panose="020B0604020202020204" pitchFamily="34" charset="0"/>
                <a:hlinkClick r:id="rId2"/>
              </a:rPr>
              <a:t>o</a:t>
            </a:r>
            <a:r>
              <a:rPr lang="pt-BR" sz="2300" b="0" i="0" spc="10" dirty="0">
                <a:effectLst/>
                <a:latin typeface="Arial" panose="020B0604020202020204" pitchFamily="34" charset="0"/>
                <a:cs typeface="Arial" panose="020B0604020202020204" pitchFamily="34" charset="0"/>
                <a:hlinkClick r:id="rId2"/>
              </a:rPr>
              <a:t> </a:t>
            </a:r>
            <a:r>
              <a:rPr lang="pt-BR" sz="2300" b="1" i="0" dirty="0">
                <a:effectLst/>
                <a:latin typeface="Arial" panose="020B0604020202020204" pitchFamily="34" charset="0"/>
                <a:cs typeface="Arial" panose="020B0604020202020204" pitchFamily="34" charset="0"/>
                <a:hlinkClick r:id="rId2"/>
              </a:rPr>
              <a:t>caput</a:t>
            </a:r>
            <a:r>
              <a:rPr lang="pt-BR" sz="2300" b="0" i="1" spc="10" dirty="0">
                <a:effectLst/>
                <a:latin typeface="Arial" panose="020B0604020202020204" pitchFamily="34" charset="0"/>
                <a:cs typeface="Arial" panose="020B0604020202020204" pitchFamily="34" charset="0"/>
                <a:hlinkClick r:id="rId2"/>
              </a:rPr>
              <a:t> </a:t>
            </a:r>
            <a:r>
              <a:rPr lang="pt-BR" sz="2300" b="0" i="0" spc="-5" dirty="0">
                <a:effectLst/>
                <a:latin typeface="Arial" panose="020B0604020202020204" pitchFamily="34" charset="0"/>
                <a:cs typeface="Arial" panose="020B0604020202020204" pitchFamily="34" charset="0"/>
                <a:hlinkClick r:id="rId2"/>
              </a:rPr>
              <a:t>d</a:t>
            </a:r>
            <a:r>
              <a:rPr lang="pt-BR" sz="2300" b="0" i="0" dirty="0">
                <a:effectLst/>
                <a:latin typeface="Arial" panose="020B0604020202020204" pitchFamily="34" charset="0"/>
                <a:cs typeface="Arial" panose="020B0604020202020204" pitchFamily="34" charset="0"/>
                <a:hlinkClick r:id="rId2"/>
              </a:rPr>
              <a:t>o</a:t>
            </a:r>
            <a:r>
              <a:rPr lang="pt-BR" sz="2300" b="0" i="0" spc="10" dirty="0">
                <a:effectLst/>
                <a:latin typeface="Arial" panose="020B0604020202020204" pitchFamily="34" charset="0"/>
                <a:cs typeface="Arial" panose="020B0604020202020204" pitchFamily="34" charset="0"/>
                <a:hlinkClick r:id="rId2"/>
              </a:rPr>
              <a:t> </a:t>
            </a:r>
            <a:r>
              <a:rPr lang="pt-BR" sz="2300" b="0" i="0" spc="-5" dirty="0">
                <a:effectLst/>
                <a:latin typeface="Arial" panose="020B0604020202020204" pitchFamily="34" charset="0"/>
                <a:cs typeface="Arial" panose="020B0604020202020204" pitchFamily="34" charset="0"/>
                <a:hlinkClick r:id="rId2"/>
              </a:rPr>
              <a:t>art</a:t>
            </a:r>
            <a:r>
              <a:rPr lang="pt-BR" sz="2300" b="0" i="0" dirty="0">
                <a:effectLst/>
                <a:latin typeface="Arial" panose="020B0604020202020204" pitchFamily="34" charset="0"/>
                <a:cs typeface="Arial" panose="020B0604020202020204" pitchFamily="34" charset="0"/>
                <a:hlinkClick r:id="rId2"/>
              </a:rPr>
              <a:t>.</a:t>
            </a:r>
            <a:r>
              <a:rPr lang="pt-BR" sz="2300" b="0" i="0" spc="10" dirty="0">
                <a:effectLst/>
                <a:latin typeface="Arial" panose="020B0604020202020204" pitchFamily="34" charset="0"/>
                <a:cs typeface="Arial" panose="020B0604020202020204" pitchFamily="34" charset="0"/>
                <a:hlinkClick r:id="rId2"/>
              </a:rPr>
              <a:t> </a:t>
            </a:r>
            <a:r>
              <a:rPr lang="pt-BR" sz="2300" b="0" i="0" spc="-5" dirty="0">
                <a:effectLst/>
                <a:latin typeface="Arial" panose="020B0604020202020204" pitchFamily="34" charset="0"/>
                <a:cs typeface="Arial" panose="020B0604020202020204" pitchFamily="34" charset="0"/>
                <a:hlinkClick r:id="rId2"/>
              </a:rPr>
              <a:t>144 d</a:t>
            </a:r>
            <a:r>
              <a:rPr lang="pt-BR" sz="2300" b="0" i="0" dirty="0">
                <a:effectLst/>
                <a:latin typeface="Arial" panose="020B0604020202020204" pitchFamily="34" charset="0"/>
                <a:cs typeface="Arial" panose="020B0604020202020204" pitchFamily="34" charset="0"/>
                <a:hlinkClick r:id="rId2"/>
              </a:rPr>
              <a:t>a</a:t>
            </a:r>
            <a:r>
              <a:rPr lang="pt-BR" sz="2300" b="0" i="0" spc="195" dirty="0">
                <a:effectLst/>
                <a:latin typeface="Arial" panose="020B0604020202020204" pitchFamily="34" charset="0"/>
                <a:cs typeface="Arial" panose="020B0604020202020204" pitchFamily="34" charset="0"/>
                <a:hlinkClick r:id="rId2"/>
              </a:rPr>
              <a:t> </a:t>
            </a:r>
            <a:r>
              <a:rPr lang="pt-BR" sz="2300" b="0" i="0" spc="-5" dirty="0">
                <a:effectLst/>
                <a:latin typeface="Arial" panose="020B0604020202020204" pitchFamily="34" charset="0"/>
                <a:cs typeface="Arial" panose="020B0604020202020204" pitchFamily="34" charset="0"/>
                <a:hlinkClick r:id="rId2"/>
              </a:rPr>
              <a:t>Constituiçã</a:t>
            </a:r>
            <a:r>
              <a:rPr lang="pt-BR" sz="2300" b="0" i="0" dirty="0">
                <a:effectLst/>
                <a:latin typeface="Arial" panose="020B0604020202020204" pitchFamily="34" charset="0"/>
                <a:cs typeface="Arial" panose="020B0604020202020204" pitchFamily="34" charset="0"/>
                <a:hlinkClick r:id="rId2"/>
              </a:rPr>
              <a:t>o</a:t>
            </a:r>
            <a:r>
              <a:rPr lang="pt-BR" sz="2300" b="0" i="0" spc="195" dirty="0">
                <a:effectLst/>
                <a:latin typeface="Arial" panose="020B0604020202020204" pitchFamily="34" charset="0"/>
                <a:cs typeface="Arial" panose="020B0604020202020204" pitchFamily="34" charset="0"/>
                <a:hlinkClick r:id="rId2"/>
              </a:rPr>
              <a:t> </a:t>
            </a:r>
            <a:r>
              <a:rPr lang="pt-BR" sz="2300" b="0" i="0" spc="-5" dirty="0">
                <a:effectLst/>
                <a:latin typeface="Arial" panose="020B0604020202020204" pitchFamily="34" charset="0"/>
                <a:cs typeface="Arial" panose="020B0604020202020204" pitchFamily="34" charset="0"/>
                <a:hlinkClick r:id="rId2"/>
              </a:rPr>
              <a:t>Federa</a:t>
            </a:r>
            <a:r>
              <a:rPr lang="pt-BR" sz="2300" b="0" i="0" dirty="0">
                <a:effectLst/>
                <a:latin typeface="Arial" panose="020B0604020202020204" pitchFamily="34" charset="0"/>
                <a:cs typeface="Arial" panose="020B0604020202020204" pitchFamily="34" charset="0"/>
                <a:hlinkClick r:id="rId2"/>
              </a:rPr>
              <a:t>l</a:t>
            </a:r>
            <a:r>
              <a:rPr lang="pt-BR" sz="2300" b="0" i="0" spc="195" dirty="0">
                <a:solidFill>
                  <a:srgbClr val="000000"/>
                </a:solidFill>
                <a:effectLst/>
                <a:latin typeface="Arial" panose="020B0604020202020204" pitchFamily="34" charset="0"/>
                <a:cs typeface="Arial" panose="020B0604020202020204" pitchFamily="34" charset="0"/>
              </a:rPr>
              <a:t> </a:t>
            </a:r>
            <a:r>
              <a:rPr lang="pt-BR" sz="2300" b="0" i="0" dirty="0">
                <a:solidFill>
                  <a:srgbClr val="000000"/>
                </a:solidFill>
                <a:effectLst/>
                <a:latin typeface="Arial" panose="020B0604020202020204" pitchFamily="34" charset="0"/>
                <a:cs typeface="Arial" panose="020B0604020202020204" pitchFamily="34" charset="0"/>
              </a:rPr>
              <a:t>e</a:t>
            </a:r>
            <a:r>
              <a:rPr lang="pt-BR" sz="2300" b="0" i="0" spc="195" dirty="0">
                <a:solidFill>
                  <a:srgbClr val="000000"/>
                </a:solidFill>
                <a:effectLst/>
                <a:latin typeface="Arial" panose="020B0604020202020204" pitchFamily="34" charset="0"/>
                <a:cs typeface="Arial" panose="020B0604020202020204" pitchFamily="34" charset="0"/>
              </a:rPr>
              <a:t> </a:t>
            </a:r>
            <a:r>
              <a:rPr lang="pt-BR" sz="2300" b="0" i="0" spc="-5" dirty="0">
                <a:solidFill>
                  <a:srgbClr val="000000"/>
                </a:solidFill>
                <a:effectLst/>
                <a:latin typeface="Arial" panose="020B0604020202020204" pitchFamily="34" charset="0"/>
                <a:cs typeface="Arial" panose="020B0604020202020204" pitchFamily="34" charset="0"/>
              </a:rPr>
              <a:t>o</a:t>
            </a:r>
            <a:r>
              <a:rPr lang="pt-BR" sz="2300" b="0" i="0" dirty="0">
                <a:solidFill>
                  <a:srgbClr val="000000"/>
                </a:solidFill>
                <a:effectLst/>
                <a:latin typeface="Arial" panose="020B0604020202020204" pitchFamily="34" charset="0"/>
                <a:cs typeface="Arial" panose="020B0604020202020204" pitchFamily="34" charset="0"/>
              </a:rPr>
              <a:t>s</a:t>
            </a:r>
            <a:r>
              <a:rPr lang="pt-BR" sz="2300" b="0" i="0" spc="195" dirty="0">
                <a:solidFill>
                  <a:srgbClr val="000000"/>
                </a:solidFill>
                <a:effectLst/>
                <a:latin typeface="Arial" panose="020B0604020202020204" pitchFamily="34" charset="0"/>
                <a:cs typeface="Arial" panose="020B0604020202020204" pitchFamily="34" charset="0"/>
              </a:rPr>
              <a:t> </a:t>
            </a:r>
            <a:r>
              <a:rPr lang="pt-BR" sz="2300" b="0" i="0" spc="-5" dirty="0">
                <a:solidFill>
                  <a:srgbClr val="000000"/>
                </a:solidFill>
                <a:effectLst/>
                <a:latin typeface="Arial" panose="020B0604020202020204" pitchFamily="34" charset="0"/>
                <a:cs typeface="Arial" panose="020B0604020202020204" pitchFamily="34" charset="0"/>
              </a:rPr>
              <a:t>d</a:t>
            </a:r>
            <a:r>
              <a:rPr lang="pt-BR" sz="2300" b="0" i="0" dirty="0">
                <a:solidFill>
                  <a:srgbClr val="000000"/>
                </a:solidFill>
                <a:effectLst/>
                <a:latin typeface="Arial" panose="020B0604020202020204" pitchFamily="34" charset="0"/>
                <a:cs typeface="Arial" panose="020B0604020202020204" pitchFamily="34" charset="0"/>
              </a:rPr>
              <a:t>a Força</a:t>
            </a:r>
            <a:r>
              <a:rPr lang="pt-BR" sz="2300" b="0" i="0" spc="195" dirty="0">
                <a:solidFill>
                  <a:srgbClr val="000000"/>
                </a:solidFill>
                <a:effectLst/>
                <a:latin typeface="Arial" panose="020B0604020202020204" pitchFamily="34" charset="0"/>
                <a:cs typeface="Arial" panose="020B0604020202020204" pitchFamily="34" charset="0"/>
              </a:rPr>
              <a:t> </a:t>
            </a:r>
            <a:r>
              <a:rPr lang="pt-BR" sz="2300" b="0" i="0" spc="-5" dirty="0">
                <a:solidFill>
                  <a:srgbClr val="000000"/>
                </a:solidFill>
                <a:effectLst/>
                <a:latin typeface="Arial" panose="020B0604020202020204" pitchFamily="34" charset="0"/>
                <a:cs typeface="Arial" panose="020B0604020202020204" pitchFamily="34" charset="0"/>
              </a:rPr>
              <a:t>Naciona</a:t>
            </a:r>
            <a:r>
              <a:rPr lang="pt-BR" sz="2300" b="0" i="0" dirty="0">
                <a:solidFill>
                  <a:srgbClr val="000000"/>
                </a:solidFill>
                <a:effectLst/>
                <a:latin typeface="Arial" panose="020B0604020202020204" pitchFamily="34" charset="0"/>
                <a:cs typeface="Arial" panose="020B0604020202020204" pitchFamily="34" charset="0"/>
              </a:rPr>
              <a:t>l</a:t>
            </a:r>
            <a:r>
              <a:rPr lang="pt-BR" sz="2300" b="0" i="0" spc="195" dirty="0">
                <a:solidFill>
                  <a:srgbClr val="000000"/>
                </a:solidFill>
                <a:effectLst/>
                <a:latin typeface="Arial" panose="020B0604020202020204" pitchFamily="34" charset="0"/>
                <a:cs typeface="Arial" panose="020B0604020202020204" pitchFamily="34" charset="0"/>
              </a:rPr>
              <a:t> </a:t>
            </a:r>
            <a:r>
              <a:rPr lang="pt-BR" sz="2300" b="0" i="0" spc="-5" dirty="0">
                <a:solidFill>
                  <a:srgbClr val="000000"/>
                </a:solidFill>
                <a:effectLst/>
                <a:latin typeface="Arial" panose="020B0604020202020204" pitchFamily="34" charset="0"/>
                <a:cs typeface="Arial" panose="020B0604020202020204" pitchFamily="34" charset="0"/>
              </a:rPr>
              <a:t>de </a:t>
            </a:r>
            <a:r>
              <a:rPr lang="pt-BR" sz="2300" b="0" i="0" dirty="0">
                <a:solidFill>
                  <a:srgbClr val="000000"/>
                </a:solidFill>
                <a:effectLst/>
                <a:latin typeface="Arial" panose="020B0604020202020204" pitchFamily="34" charset="0"/>
                <a:cs typeface="Arial" panose="020B0604020202020204" pitchFamily="34" charset="0"/>
              </a:rPr>
              <a:t>Segurança Pública (FNSP);  </a:t>
            </a:r>
          </a:p>
          <a:p>
            <a:pPr algn="just"/>
            <a:r>
              <a:rPr lang="pt-BR" sz="2300" b="0" i="0" dirty="0">
                <a:solidFill>
                  <a:srgbClr val="000000"/>
                </a:solidFill>
                <a:effectLst/>
                <a:latin typeface="Arial" panose="020B0604020202020204" pitchFamily="34" charset="0"/>
                <a:cs typeface="Arial" panose="020B0604020202020204" pitchFamily="34" charset="0"/>
              </a:rPr>
              <a:t>V – os agentes operacionais da Agência Brasileira de Inteligência e os agentes do Departamento de Segurança do Gabinete de Segurança Institucional da Presidência da República; </a:t>
            </a:r>
          </a:p>
          <a:p>
            <a:pPr algn="just"/>
            <a:r>
              <a:rPr lang="pt-BR" sz="2300" dirty="0">
                <a:solidFill>
                  <a:srgbClr val="000000"/>
                </a:solidFill>
                <a:latin typeface="Arial" panose="020B0604020202020204" pitchFamily="34" charset="0"/>
                <a:cs typeface="Arial" panose="020B0604020202020204" pitchFamily="34" charset="0"/>
              </a:rPr>
              <a:t> VI – os integrantes dos órgãos policiais referidos no art. 51, IV, e no art. 52, XIII, da Constituição Federal;</a:t>
            </a:r>
          </a:p>
          <a:p>
            <a:pPr algn="just"/>
            <a:r>
              <a:rPr lang="pt-BR" sz="2300" b="0" i="0" dirty="0">
                <a:solidFill>
                  <a:srgbClr val="000000"/>
                </a:solidFill>
                <a:effectLst/>
                <a:latin typeface="Arial" panose="020B0604020202020204" pitchFamily="34" charset="0"/>
                <a:cs typeface="Arial" panose="020B0604020202020204" pitchFamily="34" charset="0"/>
              </a:rPr>
              <a:t>VII – os integrantes do quadro efetivo dos agentes e guardas prisionais, os integrantes das escoltas de presos e as guardas portuárias;</a:t>
            </a:r>
          </a:p>
        </p:txBody>
      </p:sp>
    </p:spTree>
    <p:extLst>
      <p:ext uri="{BB962C8B-B14F-4D97-AF65-F5344CB8AC3E}">
        <p14:creationId xmlns:p14="http://schemas.microsoft.com/office/powerpoint/2010/main" val="4148538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5C81B24-B0FF-4D8F-B28C-525D05AE6874}"/>
              </a:ext>
            </a:extLst>
          </p:cNvPr>
          <p:cNvSpPr>
            <a:spLocks noGrp="1"/>
          </p:cNvSpPr>
          <p:nvPr>
            <p:ph type="title"/>
          </p:nvPr>
        </p:nvSpPr>
        <p:spPr>
          <a:xfrm>
            <a:off x="773543" y="970829"/>
            <a:ext cx="10515600" cy="959571"/>
          </a:xfrm>
        </p:spPr>
        <p:txBody>
          <a:bodyPr>
            <a:normAutofit/>
          </a:bodyPr>
          <a:lstStyle/>
          <a:p>
            <a:r>
              <a:rPr lang="pt-BR" dirty="0"/>
              <a:t>PORTE DE ARMA DE FOGO</a:t>
            </a:r>
          </a:p>
        </p:txBody>
      </p:sp>
      <p:sp>
        <p:nvSpPr>
          <p:cNvPr id="3" name="Espaço Reservado para Texto 2">
            <a:extLst>
              <a:ext uri="{FF2B5EF4-FFF2-40B4-BE49-F238E27FC236}">
                <a16:creationId xmlns="" xmlns:a16="http://schemas.microsoft.com/office/drawing/2014/main" id="{E7A0DDB5-5D06-4C4A-8CFB-C65E14A89011}"/>
              </a:ext>
            </a:extLst>
          </p:cNvPr>
          <p:cNvSpPr>
            <a:spLocks noGrp="1"/>
          </p:cNvSpPr>
          <p:nvPr>
            <p:ph type="body" idx="1"/>
          </p:nvPr>
        </p:nvSpPr>
        <p:spPr>
          <a:xfrm>
            <a:off x="249380" y="2152072"/>
            <a:ext cx="11563927" cy="3420341"/>
          </a:xfrm>
        </p:spPr>
        <p:txBody>
          <a:bodyPr>
            <a:noAutofit/>
          </a:bodyPr>
          <a:lstStyle/>
          <a:p>
            <a:pPr algn="just"/>
            <a:r>
              <a:rPr lang="pt-BR" sz="2300" dirty="0">
                <a:solidFill>
                  <a:srgbClr val="000000"/>
                </a:solidFill>
                <a:latin typeface="Arial" panose="020B0604020202020204" pitchFamily="34" charset="0"/>
                <a:cs typeface="Arial" panose="020B0604020202020204" pitchFamily="34" charset="0"/>
              </a:rPr>
              <a:t>PODEM PORTAR FORA DO SERVIÇO E ÂMBITO REGIONAL</a:t>
            </a:r>
            <a:endParaRPr lang="pt-BR" sz="2300" b="0" i="0" dirty="0">
              <a:solidFill>
                <a:srgbClr val="000000"/>
              </a:solidFill>
              <a:effectLst/>
              <a:latin typeface="Arial" panose="020B0604020202020204" pitchFamily="34" charset="0"/>
              <a:cs typeface="Arial" panose="020B0604020202020204" pitchFamily="34" charset="0"/>
            </a:endParaRPr>
          </a:p>
          <a:p>
            <a:pPr algn="just"/>
            <a:r>
              <a:rPr lang="pt-BR" sz="2300" b="0" i="0" dirty="0">
                <a:solidFill>
                  <a:srgbClr val="000000"/>
                </a:solidFill>
                <a:effectLst/>
                <a:latin typeface="Arial" panose="020B0604020202020204" pitchFamily="34" charset="0"/>
                <a:cs typeface="Arial" panose="020B0604020202020204" pitchFamily="34" charset="0"/>
              </a:rPr>
              <a:t>Art. 6</a:t>
            </a:r>
            <a:r>
              <a:rPr lang="pt-BR" sz="2300" b="0" i="0" u="sng" baseline="30000" dirty="0">
                <a:solidFill>
                  <a:srgbClr val="000000"/>
                </a:solidFill>
                <a:effectLst/>
                <a:latin typeface="Arial" panose="020B0604020202020204" pitchFamily="34" charset="0"/>
                <a:cs typeface="Arial" panose="020B0604020202020204" pitchFamily="34" charset="0"/>
              </a:rPr>
              <a:t>o</a:t>
            </a:r>
            <a:r>
              <a:rPr lang="pt-BR" sz="2300" b="0" i="0" dirty="0">
                <a:solidFill>
                  <a:srgbClr val="000000"/>
                </a:solidFill>
                <a:effectLst/>
                <a:latin typeface="Arial" panose="020B0604020202020204" pitchFamily="34" charset="0"/>
                <a:cs typeface="Arial" panose="020B0604020202020204" pitchFamily="34" charset="0"/>
              </a:rPr>
              <a:t> É proibido o porte de arma de fogo em todo o território nacional, salvo para os casos previstos em legislação própria e para:</a:t>
            </a:r>
          </a:p>
          <a:p>
            <a:pPr algn="just"/>
            <a:r>
              <a:rPr lang="pt-BR" sz="2300" b="0" i="0" dirty="0">
                <a:solidFill>
                  <a:srgbClr val="000000"/>
                </a:solidFill>
                <a:effectLst/>
                <a:latin typeface="Arial" panose="020B0604020202020204" pitchFamily="34" charset="0"/>
                <a:cs typeface="Arial" panose="020B0604020202020204" pitchFamily="34" charset="0"/>
              </a:rPr>
              <a:t>         III – os integrantes das guardas municipais das capitais dos Estados e dos Municípios com mais de 500.000 (quinhentos mil) habitantes, nas condições estabelecidas no regulamento desta Lei;    (Vide ADIN 5538)    (Vide ADIN 5948)     (Vide ADC 38)</a:t>
            </a:r>
          </a:p>
          <a:p>
            <a:pPr algn="just"/>
            <a:r>
              <a:rPr lang="pt-BR" sz="2300" b="0" i="0" dirty="0">
                <a:solidFill>
                  <a:srgbClr val="000000"/>
                </a:solidFill>
                <a:effectLst/>
                <a:latin typeface="Arial" panose="020B0604020202020204" pitchFamily="34" charset="0"/>
                <a:cs typeface="Arial" panose="020B0604020202020204" pitchFamily="34" charset="0"/>
              </a:rPr>
              <a:t>IV - os integrantes das guardas municipais dos Municípios com mais de 50.000 (</a:t>
            </a:r>
            <a:r>
              <a:rPr lang="pt-BR" sz="2300" b="0" i="0" dirty="0" err="1">
                <a:solidFill>
                  <a:srgbClr val="000000"/>
                </a:solidFill>
                <a:effectLst/>
                <a:latin typeface="Arial" panose="020B0604020202020204" pitchFamily="34" charset="0"/>
                <a:cs typeface="Arial" panose="020B0604020202020204" pitchFamily="34" charset="0"/>
              </a:rPr>
              <a:t>cinqüenta</a:t>
            </a:r>
            <a:r>
              <a:rPr lang="pt-BR" sz="2300" b="0" i="0" dirty="0">
                <a:solidFill>
                  <a:srgbClr val="000000"/>
                </a:solidFill>
                <a:effectLst/>
                <a:latin typeface="Arial" panose="020B0604020202020204" pitchFamily="34" charset="0"/>
                <a:cs typeface="Arial" panose="020B0604020202020204" pitchFamily="34" charset="0"/>
              </a:rPr>
              <a:t> mil) e menos de 500.000 (quinhentos mil) habitantes, quando em serviço;   (Redação dada pela Lei nº 10.867, de 2004)    (Vide ADIN 5538)   (Vide ADIN 5948)      (Vide ADC 38)</a:t>
            </a:r>
          </a:p>
        </p:txBody>
      </p:sp>
    </p:spTree>
    <p:extLst>
      <p:ext uri="{BB962C8B-B14F-4D97-AF65-F5344CB8AC3E}">
        <p14:creationId xmlns:p14="http://schemas.microsoft.com/office/powerpoint/2010/main" val="2562485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5C81B24-B0FF-4D8F-B28C-525D05AE6874}"/>
              </a:ext>
            </a:extLst>
          </p:cNvPr>
          <p:cNvSpPr>
            <a:spLocks noGrp="1"/>
          </p:cNvSpPr>
          <p:nvPr>
            <p:ph type="title"/>
          </p:nvPr>
        </p:nvSpPr>
        <p:spPr>
          <a:xfrm>
            <a:off x="773543" y="970829"/>
            <a:ext cx="10515600" cy="959571"/>
          </a:xfrm>
        </p:spPr>
        <p:txBody>
          <a:bodyPr>
            <a:normAutofit/>
          </a:bodyPr>
          <a:lstStyle/>
          <a:p>
            <a:r>
              <a:rPr lang="pt-BR" dirty="0"/>
              <a:t>PORTE DE ARMA DE FOGO</a:t>
            </a:r>
          </a:p>
        </p:txBody>
      </p:sp>
      <p:sp>
        <p:nvSpPr>
          <p:cNvPr id="3" name="Espaço Reservado para Texto 2">
            <a:extLst>
              <a:ext uri="{FF2B5EF4-FFF2-40B4-BE49-F238E27FC236}">
                <a16:creationId xmlns="" xmlns:a16="http://schemas.microsoft.com/office/drawing/2014/main" id="{E7A0DDB5-5D06-4C4A-8CFB-C65E14A89011}"/>
              </a:ext>
            </a:extLst>
          </p:cNvPr>
          <p:cNvSpPr>
            <a:spLocks noGrp="1"/>
          </p:cNvSpPr>
          <p:nvPr>
            <p:ph type="body" idx="1"/>
          </p:nvPr>
        </p:nvSpPr>
        <p:spPr>
          <a:xfrm>
            <a:off x="249380" y="2152072"/>
            <a:ext cx="11563927" cy="3420341"/>
          </a:xfrm>
        </p:spPr>
        <p:txBody>
          <a:bodyPr>
            <a:noAutofit/>
          </a:bodyPr>
          <a:lstStyle/>
          <a:p>
            <a:pPr algn="just"/>
            <a:r>
              <a:rPr lang="pt-BR" sz="2300" dirty="0">
                <a:solidFill>
                  <a:srgbClr val="000000"/>
                </a:solidFill>
                <a:latin typeface="Arial" panose="020B0604020202020204" pitchFamily="34" charset="0"/>
                <a:cs typeface="Arial" panose="020B0604020202020204" pitchFamily="34" charset="0"/>
              </a:rPr>
              <a:t>PODEM PORTAR NO LOCAL DE TRABALHO</a:t>
            </a:r>
            <a:endParaRPr lang="pt-BR" sz="2300" b="0" i="0" dirty="0">
              <a:solidFill>
                <a:srgbClr val="000000"/>
              </a:solidFill>
              <a:effectLst/>
              <a:latin typeface="Arial" panose="020B0604020202020204" pitchFamily="34" charset="0"/>
              <a:cs typeface="Arial" panose="020B0604020202020204" pitchFamily="34" charset="0"/>
            </a:endParaRPr>
          </a:p>
          <a:p>
            <a:pPr algn="just"/>
            <a:endParaRPr lang="pt-BR" sz="2300" b="0" i="0" dirty="0">
              <a:solidFill>
                <a:srgbClr val="000000"/>
              </a:solidFill>
              <a:effectLst/>
              <a:latin typeface="Arial" panose="020B0604020202020204" pitchFamily="34" charset="0"/>
              <a:cs typeface="Arial" panose="020B0604020202020204" pitchFamily="34" charset="0"/>
            </a:endParaRPr>
          </a:p>
          <a:p>
            <a:pPr algn="just"/>
            <a:r>
              <a:rPr lang="pt-BR" sz="2300" b="0" i="0" dirty="0">
                <a:solidFill>
                  <a:srgbClr val="000000"/>
                </a:solidFill>
                <a:effectLst/>
                <a:latin typeface="Arial" panose="020B0604020202020204" pitchFamily="34" charset="0"/>
                <a:cs typeface="Arial" panose="020B0604020202020204" pitchFamily="34" charset="0"/>
              </a:rPr>
              <a:t>Art. 6</a:t>
            </a:r>
            <a:r>
              <a:rPr lang="pt-BR" sz="2300" b="0" i="0" u="sng" baseline="30000" dirty="0">
                <a:solidFill>
                  <a:srgbClr val="000000"/>
                </a:solidFill>
                <a:effectLst/>
                <a:latin typeface="Arial" panose="020B0604020202020204" pitchFamily="34" charset="0"/>
                <a:cs typeface="Arial" panose="020B0604020202020204" pitchFamily="34" charset="0"/>
              </a:rPr>
              <a:t>o</a:t>
            </a:r>
            <a:r>
              <a:rPr lang="pt-BR" sz="2300" b="0" i="0" dirty="0">
                <a:solidFill>
                  <a:srgbClr val="000000"/>
                </a:solidFill>
                <a:effectLst/>
                <a:latin typeface="Arial" panose="020B0604020202020204" pitchFamily="34" charset="0"/>
                <a:cs typeface="Arial" panose="020B0604020202020204" pitchFamily="34" charset="0"/>
              </a:rPr>
              <a:t> É proibido o porte de arma de fogo em todo o território nacional, salvo para os casos previstos em legislação própria e para:</a:t>
            </a:r>
          </a:p>
          <a:p>
            <a:pPr algn="just"/>
            <a:r>
              <a:rPr lang="pt-BR" sz="2300" b="0" i="0" dirty="0">
                <a:solidFill>
                  <a:srgbClr val="000000"/>
                </a:solidFill>
                <a:effectLst/>
                <a:latin typeface="Arial" panose="020B0604020202020204" pitchFamily="34" charset="0"/>
                <a:cs typeface="Arial" panose="020B0604020202020204" pitchFamily="34" charset="0"/>
              </a:rPr>
              <a:t>         </a:t>
            </a:r>
            <a:r>
              <a:rPr lang="pt-BR" sz="1600" b="0" i="0" dirty="0">
                <a:solidFill>
                  <a:srgbClr val="000000"/>
                </a:solidFill>
                <a:effectLst/>
                <a:latin typeface="Arial" panose="020B0604020202020204" pitchFamily="34" charset="0"/>
              </a:rPr>
              <a:t>VIII – as empresas de segurança privada e de transporte de valores constituídas, nos termos desta Lei;</a:t>
            </a:r>
            <a:endParaRPr lang="pt-BR" sz="1600" b="0" i="0" dirty="0">
              <a:solidFill>
                <a:srgbClr val="000000"/>
              </a:solidFill>
              <a:effectLst/>
              <a:latin typeface="Times New Roman" panose="02020603050405020304" pitchFamily="18" charset="0"/>
            </a:endParaRPr>
          </a:p>
          <a:p>
            <a:pPr algn="just"/>
            <a:r>
              <a:rPr lang="pt-BR" sz="1600" b="0" i="0" dirty="0">
                <a:solidFill>
                  <a:srgbClr val="000000"/>
                </a:solidFill>
                <a:effectLst/>
                <a:latin typeface="Arial" panose="020B0604020202020204" pitchFamily="34" charset="0"/>
              </a:rPr>
              <a:t>        IX – para os integrantes das entidades de desporto legalmente constituídas, cujas atividades esportivas demandem o uso de armas de fogo, na forma do regulamento desta Lei, observando-se, no que couber, a legislação ambiental.</a:t>
            </a:r>
            <a:endParaRPr lang="pt-BR" sz="1600" b="0" i="0" dirty="0">
              <a:solidFill>
                <a:srgbClr val="000000"/>
              </a:solidFill>
              <a:effectLst/>
              <a:latin typeface="Times New Roman" panose="02020603050405020304" pitchFamily="18" charset="0"/>
            </a:endParaRPr>
          </a:p>
          <a:p>
            <a:pPr algn="just"/>
            <a:r>
              <a:rPr lang="pt-BR" sz="1600" b="0" i="0" dirty="0">
                <a:solidFill>
                  <a:srgbClr val="000000"/>
                </a:solidFill>
                <a:effectLst/>
                <a:latin typeface="Arial" panose="020B0604020202020204" pitchFamily="34" charset="0"/>
              </a:rPr>
              <a:t>X - integrantes das Carreiras de Auditoria da Receita Federal do Brasil e de Auditoria-Fiscal do Trabalho, cargos de Auditor-Fiscal e Analista Tributário.</a:t>
            </a:r>
          </a:p>
          <a:p>
            <a:pPr algn="just"/>
            <a:r>
              <a:rPr lang="pt-BR" sz="1600" b="0" i="0" dirty="0">
                <a:solidFill>
                  <a:srgbClr val="000000"/>
                </a:solidFill>
                <a:effectLst/>
                <a:latin typeface="Arial" panose="020B0604020202020204" pitchFamily="34" charset="0"/>
              </a:rPr>
              <a:t>XI - os tribunais do Poder Judiciário descritos no art. 92 da Constituição Federal e os Ministérios Públicos da União e dos Estados, para uso exclusivo de servidores de seus quadros pessoais que efetivamente estejam no exercício de funções de segurança, na forma de regulamento a ser emitido pelo Conselho Nacional de Justiça - CNJ e pelo Conselho Nacional do Ministério Público - CNMP.   </a:t>
            </a:r>
            <a:endParaRPr lang="pt-BR" sz="2300" b="0" i="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8999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5C81B24-B0FF-4D8F-B28C-525D05AE6874}"/>
              </a:ext>
            </a:extLst>
          </p:cNvPr>
          <p:cNvSpPr>
            <a:spLocks noGrp="1"/>
          </p:cNvSpPr>
          <p:nvPr>
            <p:ph type="title"/>
          </p:nvPr>
        </p:nvSpPr>
        <p:spPr>
          <a:xfrm>
            <a:off x="773543" y="970829"/>
            <a:ext cx="10515600" cy="959571"/>
          </a:xfrm>
        </p:spPr>
        <p:txBody>
          <a:bodyPr>
            <a:normAutofit/>
          </a:bodyPr>
          <a:lstStyle/>
          <a:p>
            <a:r>
              <a:rPr lang="pt-BR" dirty="0"/>
              <a:t>PORTE DE ARMA DE FOGO</a:t>
            </a:r>
          </a:p>
        </p:txBody>
      </p:sp>
      <p:sp>
        <p:nvSpPr>
          <p:cNvPr id="3" name="Espaço Reservado para Texto 2">
            <a:extLst>
              <a:ext uri="{FF2B5EF4-FFF2-40B4-BE49-F238E27FC236}">
                <a16:creationId xmlns="" xmlns:a16="http://schemas.microsoft.com/office/drawing/2014/main" id="{E7A0DDB5-5D06-4C4A-8CFB-C65E14A89011}"/>
              </a:ext>
            </a:extLst>
          </p:cNvPr>
          <p:cNvSpPr>
            <a:spLocks noGrp="1"/>
          </p:cNvSpPr>
          <p:nvPr>
            <p:ph type="body" idx="1"/>
          </p:nvPr>
        </p:nvSpPr>
        <p:spPr>
          <a:xfrm>
            <a:off x="249380" y="2152072"/>
            <a:ext cx="11563927" cy="3420341"/>
          </a:xfrm>
        </p:spPr>
        <p:txBody>
          <a:bodyPr>
            <a:noAutofit/>
          </a:bodyPr>
          <a:lstStyle/>
          <a:p>
            <a:pPr algn="just"/>
            <a:r>
              <a:rPr lang="pt-BR" sz="2000" dirty="0">
                <a:solidFill>
                  <a:srgbClr val="000000"/>
                </a:solidFill>
                <a:latin typeface="Arial" panose="020B0604020202020204" pitchFamily="34" charset="0"/>
                <a:cs typeface="Arial" panose="020B0604020202020204" pitchFamily="34" charset="0"/>
              </a:rPr>
              <a:t>PODEM PORTAR NO LOCAL DE TRABALHO</a:t>
            </a:r>
            <a:endParaRPr lang="pt-BR" sz="2000" b="0" i="0" dirty="0">
              <a:solidFill>
                <a:srgbClr val="000000"/>
              </a:solidFill>
              <a:effectLst/>
              <a:latin typeface="Arial" panose="020B0604020202020204" pitchFamily="34" charset="0"/>
              <a:cs typeface="Arial" panose="020B0604020202020204" pitchFamily="34" charset="0"/>
            </a:endParaRPr>
          </a:p>
          <a:p>
            <a:pPr algn="just"/>
            <a:r>
              <a:rPr lang="pt-BR" sz="2000" b="0" i="0" dirty="0">
                <a:solidFill>
                  <a:srgbClr val="000000"/>
                </a:solidFill>
                <a:effectLst/>
                <a:latin typeface="Arial" panose="020B0604020202020204" pitchFamily="34" charset="0"/>
                <a:cs typeface="Arial" panose="020B0604020202020204" pitchFamily="34" charset="0"/>
              </a:rPr>
              <a:t>Art. 6</a:t>
            </a:r>
            <a:r>
              <a:rPr lang="pt-BR" sz="2000" b="0" i="0" u="sng" baseline="30000" dirty="0">
                <a:solidFill>
                  <a:srgbClr val="000000"/>
                </a:solidFill>
                <a:effectLst/>
                <a:latin typeface="Arial" panose="020B0604020202020204" pitchFamily="34" charset="0"/>
                <a:cs typeface="Arial" panose="020B0604020202020204" pitchFamily="34" charset="0"/>
              </a:rPr>
              <a:t>o</a:t>
            </a:r>
            <a:r>
              <a:rPr lang="pt-BR" sz="2000" b="0" i="0" dirty="0">
                <a:solidFill>
                  <a:srgbClr val="000000"/>
                </a:solidFill>
                <a:effectLst/>
                <a:latin typeface="Arial" panose="020B0604020202020204" pitchFamily="34" charset="0"/>
                <a:cs typeface="Arial" panose="020B0604020202020204" pitchFamily="34" charset="0"/>
              </a:rPr>
              <a:t> É proibido o porte de arma de fogo em todo o território nacional, salvo para os casos previstos em legislação própria e para:</a:t>
            </a:r>
          </a:p>
          <a:p>
            <a:pPr algn="just"/>
            <a:r>
              <a:rPr lang="pt-BR" sz="2000" b="0" i="0" dirty="0">
                <a:solidFill>
                  <a:srgbClr val="000000"/>
                </a:solidFill>
                <a:effectLst/>
                <a:latin typeface="Arial" panose="020B0604020202020204" pitchFamily="34" charset="0"/>
                <a:cs typeface="Arial" panose="020B0604020202020204" pitchFamily="34" charset="0"/>
              </a:rPr>
              <a:t>        </a:t>
            </a:r>
            <a:r>
              <a:rPr lang="pt-BR" sz="2000" b="0" i="0" dirty="0">
                <a:solidFill>
                  <a:srgbClr val="000000"/>
                </a:solidFill>
                <a:effectLst/>
                <a:latin typeface="Arial" panose="020B0604020202020204" pitchFamily="34" charset="0"/>
              </a:rPr>
              <a:t> § 5</a:t>
            </a:r>
            <a:r>
              <a:rPr lang="pt-BR" sz="2000" b="0" i="0" u="sng" baseline="30000" dirty="0">
                <a:solidFill>
                  <a:srgbClr val="000000"/>
                </a:solidFill>
                <a:effectLst/>
                <a:latin typeface="Arial" panose="020B0604020202020204" pitchFamily="34" charset="0"/>
              </a:rPr>
              <a:t>o</a:t>
            </a:r>
            <a:r>
              <a:rPr lang="pt-BR" sz="2000" b="0" i="0" dirty="0">
                <a:solidFill>
                  <a:srgbClr val="000000"/>
                </a:solidFill>
                <a:effectLst/>
                <a:latin typeface="Arial" panose="020B0604020202020204" pitchFamily="34" charset="0"/>
              </a:rPr>
              <a:t>  Aos residentes em áreas rurais, maiores de 25 (vinte e cinco) anos que comprovem depender do emprego de arma de fogo para prover sua subsistência alimentar familiar será concedido pela Polícia Federal o porte de arma de fogo, na categoria caçador para subsistência, de uma arma de uso permitido, de tiro simples, com 1 (um) ou 2 (dois) canos, de alma lisa e de calibre igual ou inferior a 16 (dezesseis), desde que o interessado comprove a efetiva necessidade em requerimento ao qual deverão ser anexados os seguintes documentos:              </a:t>
            </a:r>
          </a:p>
          <a:p>
            <a:pPr algn="just"/>
            <a:r>
              <a:rPr lang="pt-BR" sz="2000" b="0" i="0" dirty="0">
                <a:solidFill>
                  <a:srgbClr val="000000"/>
                </a:solidFill>
                <a:effectLst/>
                <a:latin typeface="Arial" panose="020B0604020202020204" pitchFamily="34" charset="0"/>
              </a:rPr>
              <a:t>        I - documento de identificação pessoal;                    </a:t>
            </a:r>
          </a:p>
          <a:p>
            <a:pPr algn="just"/>
            <a:r>
              <a:rPr lang="pt-BR" sz="2000" b="0" i="0" dirty="0">
                <a:solidFill>
                  <a:srgbClr val="000000"/>
                </a:solidFill>
                <a:effectLst/>
                <a:latin typeface="Arial" panose="020B0604020202020204" pitchFamily="34" charset="0"/>
              </a:rPr>
              <a:t>        II - comprovante de residência em área rural; e                     </a:t>
            </a:r>
          </a:p>
          <a:p>
            <a:pPr algn="just"/>
            <a:r>
              <a:rPr lang="pt-BR" sz="2000" b="0" i="0" dirty="0">
                <a:solidFill>
                  <a:srgbClr val="000000"/>
                </a:solidFill>
                <a:effectLst/>
                <a:latin typeface="Arial" panose="020B0604020202020204" pitchFamily="34" charset="0"/>
              </a:rPr>
              <a:t>        III - atestado de bons antecedentes. </a:t>
            </a:r>
          </a:p>
          <a:p>
            <a:pPr algn="just"/>
            <a:endParaRPr lang="pt-BR" sz="1600" b="0" i="0" dirty="0">
              <a:solidFill>
                <a:srgbClr val="000000"/>
              </a:solidFill>
              <a:effectLst/>
              <a:latin typeface="Arial" panose="020B0604020202020204" pitchFamily="34" charset="0"/>
            </a:endParaRPr>
          </a:p>
          <a:p>
            <a:pPr algn="just"/>
            <a:endParaRPr lang="pt-BR" sz="2300" b="0" i="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5478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5C81B24-B0FF-4D8F-B28C-525D05AE6874}"/>
              </a:ext>
            </a:extLst>
          </p:cNvPr>
          <p:cNvSpPr>
            <a:spLocks noGrp="1"/>
          </p:cNvSpPr>
          <p:nvPr>
            <p:ph type="title"/>
          </p:nvPr>
        </p:nvSpPr>
        <p:spPr>
          <a:xfrm>
            <a:off x="773543" y="970829"/>
            <a:ext cx="10515600" cy="959571"/>
          </a:xfrm>
        </p:spPr>
        <p:txBody>
          <a:bodyPr>
            <a:normAutofit/>
          </a:bodyPr>
          <a:lstStyle/>
          <a:p>
            <a:r>
              <a:rPr lang="pt-BR" dirty="0"/>
              <a:t>PORTE DE ARMA DE FOGO</a:t>
            </a:r>
          </a:p>
        </p:txBody>
      </p:sp>
      <p:sp>
        <p:nvSpPr>
          <p:cNvPr id="3" name="Espaço Reservado para Texto 2">
            <a:extLst>
              <a:ext uri="{FF2B5EF4-FFF2-40B4-BE49-F238E27FC236}">
                <a16:creationId xmlns="" xmlns:a16="http://schemas.microsoft.com/office/drawing/2014/main" id="{E7A0DDB5-5D06-4C4A-8CFB-C65E14A89011}"/>
              </a:ext>
            </a:extLst>
          </p:cNvPr>
          <p:cNvSpPr>
            <a:spLocks noGrp="1"/>
          </p:cNvSpPr>
          <p:nvPr>
            <p:ph type="body" idx="1"/>
          </p:nvPr>
        </p:nvSpPr>
        <p:spPr>
          <a:xfrm>
            <a:off x="249380" y="2152072"/>
            <a:ext cx="11563927" cy="3420341"/>
          </a:xfrm>
        </p:spPr>
        <p:txBody>
          <a:bodyPr>
            <a:noAutofit/>
          </a:bodyPr>
          <a:lstStyle/>
          <a:p>
            <a:pPr algn="just"/>
            <a:r>
              <a:rPr lang="pt-BR" sz="2000" dirty="0">
                <a:solidFill>
                  <a:srgbClr val="000000"/>
                </a:solidFill>
                <a:latin typeface="Arial" panose="020B0604020202020204" pitchFamily="34" charset="0"/>
                <a:cs typeface="Arial" panose="020B0604020202020204" pitchFamily="34" charset="0"/>
              </a:rPr>
              <a:t>PODEM PORTAR</a:t>
            </a:r>
            <a:endParaRPr lang="pt-BR" sz="2000" b="0" i="0" dirty="0">
              <a:solidFill>
                <a:srgbClr val="000000"/>
              </a:solidFill>
              <a:effectLst/>
              <a:latin typeface="Arial" panose="020B0604020202020204" pitchFamily="34" charset="0"/>
              <a:cs typeface="Arial" panose="020B0604020202020204" pitchFamily="34" charset="0"/>
            </a:endParaRPr>
          </a:p>
          <a:p>
            <a:pPr algn="just"/>
            <a:r>
              <a:rPr lang="pt-BR" b="0" i="0" dirty="0">
                <a:solidFill>
                  <a:srgbClr val="000000"/>
                </a:solidFill>
                <a:effectLst/>
                <a:latin typeface="Arial" panose="020B0604020202020204" pitchFamily="34" charset="0"/>
              </a:rPr>
              <a:t>Art. 9</a:t>
            </a:r>
            <a:r>
              <a:rPr lang="pt-BR" b="0" i="0" u="sng" baseline="30000" dirty="0">
                <a:solidFill>
                  <a:srgbClr val="000000"/>
                </a:solidFill>
                <a:effectLst/>
                <a:latin typeface="Arial" panose="020B0604020202020204" pitchFamily="34" charset="0"/>
              </a:rPr>
              <a:t>o</a:t>
            </a:r>
            <a:r>
              <a:rPr lang="pt-BR" b="0" i="0" dirty="0">
                <a:solidFill>
                  <a:srgbClr val="000000"/>
                </a:solidFill>
                <a:effectLst/>
                <a:latin typeface="Arial" panose="020B0604020202020204" pitchFamily="34" charset="0"/>
              </a:rPr>
              <a:t> Compete ao Ministério da Justiça a autorização do porte de arma para os </a:t>
            </a:r>
            <a:r>
              <a:rPr lang="pt-BR" b="1" i="0" dirty="0">
                <a:solidFill>
                  <a:srgbClr val="000000"/>
                </a:solidFill>
                <a:effectLst/>
                <a:latin typeface="Arial" panose="020B0604020202020204" pitchFamily="34" charset="0"/>
              </a:rPr>
              <a:t>responsáveis pela segurança </a:t>
            </a:r>
            <a:r>
              <a:rPr lang="pt-BR" b="0" i="0" dirty="0">
                <a:solidFill>
                  <a:srgbClr val="000000"/>
                </a:solidFill>
                <a:effectLst/>
                <a:latin typeface="Arial" panose="020B0604020202020204" pitchFamily="34" charset="0"/>
              </a:rPr>
              <a:t>de cidadãos estrangeiros em visita ou sediados no Brasil e, ao Comando do Exército, nos termos do regulamento desta Lei, o registro e a concessão de </a:t>
            </a:r>
            <a:r>
              <a:rPr lang="pt-BR" b="1" i="0" dirty="0">
                <a:solidFill>
                  <a:srgbClr val="000000"/>
                </a:solidFill>
                <a:effectLst/>
                <a:latin typeface="Arial" panose="020B0604020202020204" pitchFamily="34" charset="0"/>
              </a:rPr>
              <a:t>porte de trânsito </a:t>
            </a:r>
            <a:r>
              <a:rPr lang="pt-BR" b="0" i="0" dirty="0">
                <a:solidFill>
                  <a:srgbClr val="000000"/>
                </a:solidFill>
                <a:effectLst/>
                <a:latin typeface="Arial" panose="020B0604020202020204" pitchFamily="34" charset="0"/>
              </a:rPr>
              <a:t>de arma de fogo para </a:t>
            </a:r>
            <a:r>
              <a:rPr lang="pt-BR" b="1" i="0" dirty="0">
                <a:solidFill>
                  <a:srgbClr val="000000"/>
                </a:solidFill>
                <a:effectLst/>
                <a:latin typeface="Arial" panose="020B0604020202020204" pitchFamily="34" charset="0"/>
              </a:rPr>
              <a:t>colecionadores, atiradores e caçadores</a:t>
            </a:r>
            <a:r>
              <a:rPr lang="pt-BR" b="0" i="0" dirty="0">
                <a:solidFill>
                  <a:srgbClr val="000000"/>
                </a:solidFill>
                <a:effectLst/>
                <a:latin typeface="Arial" panose="020B0604020202020204" pitchFamily="34" charset="0"/>
              </a:rPr>
              <a:t> e de representantes estrangeiros em competição internacional oficial de tiro realizada no território nacional.</a:t>
            </a:r>
          </a:p>
          <a:p>
            <a:pPr algn="just"/>
            <a:r>
              <a:rPr lang="pt-BR" b="0" i="0" dirty="0">
                <a:solidFill>
                  <a:srgbClr val="000000"/>
                </a:solidFill>
                <a:effectLst/>
                <a:latin typeface="Arial" panose="020B0604020202020204" pitchFamily="34" charset="0"/>
              </a:rPr>
              <a:t>Art. 24. Excetuadas as atribuições a que se refere o art. 2º desta Lei, compete ao Comando do Exército </a:t>
            </a:r>
            <a:r>
              <a:rPr lang="pt-BR" b="1" i="0" dirty="0">
                <a:solidFill>
                  <a:srgbClr val="000000"/>
                </a:solidFill>
                <a:effectLst/>
                <a:latin typeface="Arial" panose="020B0604020202020204" pitchFamily="34" charset="0"/>
              </a:rPr>
              <a:t>(SIGMA)</a:t>
            </a:r>
            <a:r>
              <a:rPr lang="pt-BR" b="0" i="0" dirty="0">
                <a:solidFill>
                  <a:srgbClr val="000000"/>
                </a:solidFill>
                <a:effectLst/>
                <a:latin typeface="Arial" panose="020B0604020202020204" pitchFamily="34" charset="0"/>
              </a:rPr>
              <a:t> autorizar e fiscalizar a produção, exportação, importação, desembaraço alfandegário e o comércio de armas de fogo e demais produtos controlados, inclusive o registro e o porte de trânsito de arma de fogo de </a:t>
            </a:r>
            <a:r>
              <a:rPr lang="pt-BR" b="1" i="0" dirty="0">
                <a:solidFill>
                  <a:srgbClr val="000000"/>
                </a:solidFill>
                <a:effectLst/>
                <a:latin typeface="Arial" panose="020B0604020202020204" pitchFamily="34" charset="0"/>
              </a:rPr>
              <a:t>colecionadores, atiradores e caçadores.</a:t>
            </a:r>
          </a:p>
          <a:p>
            <a:pPr algn="just"/>
            <a:endParaRPr lang="pt-BR" sz="2300" b="0" i="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97854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5C81B24-B0FF-4D8F-B28C-525D05AE6874}"/>
              </a:ext>
            </a:extLst>
          </p:cNvPr>
          <p:cNvSpPr>
            <a:spLocks noGrp="1"/>
          </p:cNvSpPr>
          <p:nvPr>
            <p:ph type="title"/>
          </p:nvPr>
        </p:nvSpPr>
        <p:spPr>
          <a:xfrm>
            <a:off x="831850" y="1709738"/>
            <a:ext cx="10515600" cy="959571"/>
          </a:xfrm>
        </p:spPr>
        <p:txBody>
          <a:bodyPr/>
          <a:lstStyle/>
          <a:p>
            <a:r>
              <a:rPr lang="pt-BR" dirty="0"/>
              <a:t>LEGISLAÇÃO EXTRAVAGANTE</a:t>
            </a:r>
          </a:p>
        </p:txBody>
      </p:sp>
      <p:sp>
        <p:nvSpPr>
          <p:cNvPr id="3" name="Espaço Reservado para Texto 2">
            <a:extLst>
              <a:ext uri="{FF2B5EF4-FFF2-40B4-BE49-F238E27FC236}">
                <a16:creationId xmlns="" xmlns:a16="http://schemas.microsoft.com/office/drawing/2014/main" id="{E7A0DDB5-5D06-4C4A-8CFB-C65E14A89011}"/>
              </a:ext>
            </a:extLst>
          </p:cNvPr>
          <p:cNvSpPr>
            <a:spLocks noGrp="1"/>
          </p:cNvSpPr>
          <p:nvPr>
            <p:ph type="body" idx="1"/>
          </p:nvPr>
        </p:nvSpPr>
        <p:spPr>
          <a:xfrm>
            <a:off x="831850" y="2669309"/>
            <a:ext cx="10515600" cy="3420341"/>
          </a:xfrm>
        </p:spPr>
        <p:txBody>
          <a:bodyPr>
            <a:normAutofit/>
          </a:bodyPr>
          <a:lstStyle/>
          <a:p>
            <a:pPr marL="342900" indent="-342900">
              <a:buFontTx/>
              <a:buChar char="-"/>
            </a:pPr>
            <a:r>
              <a:rPr lang="pt-BR" sz="2600" dirty="0"/>
              <a:t>Decreto 10.030/2019</a:t>
            </a:r>
          </a:p>
          <a:p>
            <a:pPr marL="342900" indent="-342900">
              <a:buFontTx/>
              <a:buChar char="-"/>
            </a:pPr>
            <a:r>
              <a:rPr lang="pt-BR" sz="2600" dirty="0"/>
              <a:t>Decreto 9487/2019</a:t>
            </a:r>
          </a:p>
          <a:p>
            <a:pPr marL="342900" indent="-342900">
              <a:buFontTx/>
              <a:buChar char="-"/>
            </a:pPr>
            <a:r>
              <a:rPr lang="pt-BR" sz="2600" dirty="0"/>
              <a:t>Estatuto do Desarmamento – Lei 10.826/2003</a:t>
            </a:r>
          </a:p>
        </p:txBody>
      </p:sp>
    </p:spTree>
    <p:extLst>
      <p:ext uri="{BB962C8B-B14F-4D97-AF65-F5344CB8AC3E}">
        <p14:creationId xmlns:p14="http://schemas.microsoft.com/office/powerpoint/2010/main" val="2877255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51D85C6F-9144-4CFA-965F-254DC02F78A4}"/>
              </a:ext>
            </a:extLst>
          </p:cNvPr>
          <p:cNvSpPr>
            <a:spLocks noGrp="1"/>
          </p:cNvSpPr>
          <p:nvPr>
            <p:ph type="ctrTitle"/>
          </p:nvPr>
        </p:nvSpPr>
        <p:spPr/>
        <p:txBody>
          <a:bodyPr>
            <a:normAutofit fontScale="90000"/>
          </a:bodyPr>
          <a:lstStyle/>
          <a:p>
            <a:r>
              <a:rPr lang="pt-BR" dirty="0"/>
              <a:t>ESTATUTO DO DESARMAMENTO (parte </a:t>
            </a:r>
            <a:r>
              <a:rPr lang="pt-BR" dirty="0" smtClean="0"/>
              <a:t>criminal)</a:t>
            </a:r>
            <a:endParaRPr lang="pt-BR" dirty="0"/>
          </a:p>
        </p:txBody>
      </p:sp>
      <p:sp>
        <p:nvSpPr>
          <p:cNvPr id="3" name="Subtítulo 2">
            <a:extLst>
              <a:ext uri="{FF2B5EF4-FFF2-40B4-BE49-F238E27FC236}">
                <a16:creationId xmlns="" xmlns:a16="http://schemas.microsoft.com/office/drawing/2014/main" id="{CFF05AC8-6A58-4835-8A19-C873D7779D3B}"/>
              </a:ext>
            </a:extLst>
          </p:cNvPr>
          <p:cNvSpPr>
            <a:spLocks noGrp="1"/>
          </p:cNvSpPr>
          <p:nvPr>
            <p:ph type="subTitle" idx="1"/>
          </p:nvPr>
        </p:nvSpPr>
        <p:spPr/>
        <p:txBody>
          <a:bodyPr>
            <a:normAutofit/>
          </a:bodyPr>
          <a:lstStyle/>
          <a:p>
            <a:r>
              <a:rPr lang="pt-BR" dirty="0"/>
              <a:t>LEI </a:t>
            </a:r>
            <a:r>
              <a:rPr lang="pt-BR" dirty="0" smtClean="0"/>
              <a:t>10.826/2003</a:t>
            </a:r>
          </a:p>
          <a:p>
            <a:r>
              <a:rPr lang="pt-BR" dirty="0" smtClean="0"/>
              <a:t>Professor </a:t>
            </a:r>
            <a:r>
              <a:rPr lang="pt-BR" dirty="0" smtClean="0"/>
              <a:t>Criminal e </a:t>
            </a:r>
            <a:r>
              <a:rPr lang="pt-BR" smtClean="0"/>
              <a:t>Processo Civil </a:t>
            </a:r>
            <a:endParaRPr lang="pt-BR" dirty="0" smtClean="0"/>
          </a:p>
          <a:p>
            <a:r>
              <a:rPr lang="pt-BR" dirty="0" smtClean="0"/>
              <a:t>Professor Assistente da UNASP</a:t>
            </a:r>
            <a:endParaRPr lang="pt-BR" dirty="0"/>
          </a:p>
        </p:txBody>
      </p:sp>
    </p:spTree>
    <p:extLst>
      <p:ext uri="{BB962C8B-B14F-4D97-AF65-F5344CB8AC3E}">
        <p14:creationId xmlns:p14="http://schemas.microsoft.com/office/powerpoint/2010/main" val="2123618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05C3CC32-488D-44ED-86D6-67FC1C536C46}"/>
              </a:ext>
            </a:extLst>
          </p:cNvPr>
          <p:cNvSpPr>
            <a:spLocks noGrp="1"/>
          </p:cNvSpPr>
          <p:nvPr>
            <p:ph type="title"/>
          </p:nvPr>
        </p:nvSpPr>
        <p:spPr>
          <a:xfrm>
            <a:off x="838200" y="1092442"/>
            <a:ext cx="10515600" cy="1960724"/>
          </a:xfrm>
        </p:spPr>
        <p:txBody>
          <a:bodyPr>
            <a:normAutofit/>
          </a:bodyPr>
          <a:lstStyle/>
          <a:p>
            <a:pPr algn="just"/>
            <a:r>
              <a:rPr lang="pt-BR" sz="1800" b="0" i="0" dirty="0">
                <a:solidFill>
                  <a:srgbClr val="000000"/>
                </a:solidFill>
                <a:effectLst/>
                <a:latin typeface="Arial" panose="020B0604020202020204" pitchFamily="34" charset="0"/>
                <a:cs typeface="Arial" panose="020B0604020202020204" pitchFamily="34" charset="0"/>
              </a:rPr>
              <a:t>Art. 12. Possuir ou manter sob sua guarda arma de fogo, acessório ou munição, de uso permitido, em desacordo com determinação legal ou regulamentar, no interior de sua residência ou dependência desta, ou, ainda no seu local de trabalho, desde que seja o titular ou o responsável legal do estabelecimento ou empresa:</a:t>
            </a:r>
            <a:br>
              <a:rPr lang="pt-BR" sz="1800" b="0" i="0" dirty="0">
                <a:solidFill>
                  <a:srgbClr val="000000"/>
                </a:solidFill>
                <a:effectLst/>
                <a:latin typeface="Arial" panose="020B0604020202020204" pitchFamily="34" charset="0"/>
                <a:cs typeface="Arial" panose="020B0604020202020204" pitchFamily="34" charset="0"/>
              </a:rPr>
            </a:br>
            <a:r>
              <a:rPr lang="pt-BR" sz="1800" b="0" i="0" dirty="0">
                <a:solidFill>
                  <a:srgbClr val="000000"/>
                </a:solidFill>
                <a:effectLst/>
                <a:latin typeface="Arial" panose="020B0604020202020204" pitchFamily="34" charset="0"/>
                <a:cs typeface="Arial" panose="020B0604020202020204" pitchFamily="34" charset="0"/>
              </a:rPr>
              <a:t/>
            </a:r>
            <a:br>
              <a:rPr lang="pt-BR" sz="1800" b="0" i="0" dirty="0">
                <a:solidFill>
                  <a:srgbClr val="000000"/>
                </a:solidFill>
                <a:effectLst/>
                <a:latin typeface="Arial" panose="020B0604020202020204" pitchFamily="34" charset="0"/>
                <a:cs typeface="Arial" panose="020B0604020202020204" pitchFamily="34" charset="0"/>
              </a:rPr>
            </a:br>
            <a:r>
              <a:rPr lang="pt-BR" sz="1800" b="0" i="0" dirty="0">
                <a:solidFill>
                  <a:srgbClr val="FF0000"/>
                </a:solidFill>
                <a:effectLst/>
                <a:latin typeface="Arial" panose="020B0604020202020204" pitchFamily="34" charset="0"/>
                <a:cs typeface="Arial" panose="020B0604020202020204" pitchFamily="34" charset="0"/>
              </a:rPr>
              <a:t>Pena – detenção, de 1 (um) a 3 (três) anos, e multa</a:t>
            </a:r>
            <a:r>
              <a:rPr lang="pt-BR" sz="1800" b="0" i="0" dirty="0">
                <a:solidFill>
                  <a:srgbClr val="000000"/>
                </a:solidFill>
                <a:effectLst/>
                <a:latin typeface="Arial" panose="020B0604020202020204" pitchFamily="34" charset="0"/>
                <a:cs typeface="Arial" panose="020B0604020202020204" pitchFamily="34" charset="0"/>
              </a:rPr>
              <a:t>.</a:t>
            </a:r>
          </a:p>
        </p:txBody>
      </p:sp>
      <p:sp>
        <p:nvSpPr>
          <p:cNvPr id="3" name="Espaço Reservado para Texto 2">
            <a:extLst>
              <a:ext uri="{FF2B5EF4-FFF2-40B4-BE49-F238E27FC236}">
                <a16:creationId xmlns="" xmlns:a16="http://schemas.microsoft.com/office/drawing/2014/main" id="{A1AD6B9F-66D3-4577-A734-1680365FB917}"/>
              </a:ext>
            </a:extLst>
          </p:cNvPr>
          <p:cNvSpPr>
            <a:spLocks noGrp="1"/>
          </p:cNvSpPr>
          <p:nvPr>
            <p:ph type="body" idx="1"/>
          </p:nvPr>
        </p:nvSpPr>
        <p:spPr>
          <a:xfrm>
            <a:off x="831850" y="3429000"/>
            <a:ext cx="10515600" cy="2878810"/>
          </a:xfrm>
        </p:spPr>
        <p:txBody>
          <a:bodyPr>
            <a:normAutofit fontScale="92500" lnSpcReduction="20000"/>
          </a:bodyPr>
          <a:lstStyle/>
          <a:p>
            <a:pPr algn="just"/>
            <a:r>
              <a:rPr lang="pt-BR" dirty="0">
                <a:solidFill>
                  <a:schemeClr val="tx1"/>
                </a:solidFill>
              </a:rPr>
              <a:t>Considerando a dosimetria da pena e as condições pessoais do acusado, são cabíveis os seguintes benefícios:</a:t>
            </a:r>
          </a:p>
          <a:p>
            <a:pPr marL="457200" indent="-457200" algn="just">
              <a:buAutoNum type="arabicParenR"/>
            </a:pPr>
            <a:r>
              <a:rPr lang="pt-BR" dirty="0">
                <a:solidFill>
                  <a:schemeClr val="tx1"/>
                </a:solidFill>
              </a:rPr>
              <a:t>Suspensão condicional do processo – Art. 89 da Lei 9099/95;</a:t>
            </a:r>
          </a:p>
          <a:p>
            <a:pPr marL="457200" indent="-457200" algn="just">
              <a:buAutoNum type="arabicParenR"/>
            </a:pPr>
            <a:r>
              <a:rPr lang="pt-BR" dirty="0">
                <a:solidFill>
                  <a:schemeClr val="tx1"/>
                </a:solidFill>
              </a:rPr>
              <a:t>Realização de Acordo de Não Persecução Penal – Art. 28-A do Código de Processo Penal.</a:t>
            </a:r>
          </a:p>
          <a:p>
            <a:pPr marL="457200" indent="-457200" algn="just">
              <a:buAutoNum type="arabicParenR"/>
            </a:pPr>
            <a:endParaRPr lang="pt-BR" dirty="0">
              <a:solidFill>
                <a:schemeClr val="tx1"/>
              </a:solidFill>
            </a:endParaRPr>
          </a:p>
          <a:p>
            <a:pPr algn="just"/>
            <a:r>
              <a:rPr lang="pt-BR" dirty="0">
                <a:solidFill>
                  <a:schemeClr val="tx1"/>
                </a:solidFill>
              </a:rPr>
              <a:t>A posse de arma de fogo de uso permitido com registro vencido, consoante entendimento já pacificado da jurisprudência, não configura o crime previsto no artigo 12 da Lei nº 10.826/03 mas, sim, mera irregularidade administrativa. (Ex. </a:t>
            </a:r>
            <a:r>
              <a:rPr lang="pt-BR" dirty="0" err="1">
                <a:solidFill>
                  <a:schemeClr val="tx1"/>
                </a:solidFill>
              </a:rPr>
              <a:t>APn</a:t>
            </a:r>
            <a:r>
              <a:rPr lang="pt-BR" dirty="0">
                <a:solidFill>
                  <a:schemeClr val="tx1"/>
                </a:solidFill>
              </a:rPr>
              <a:t> 686 / AP – STJ)</a:t>
            </a:r>
          </a:p>
          <a:p>
            <a:pPr marL="457200" indent="-457200">
              <a:buAutoNum type="arabicParenR"/>
            </a:pPr>
            <a:endParaRPr lang="pt-BR" dirty="0"/>
          </a:p>
        </p:txBody>
      </p:sp>
    </p:spTree>
    <p:extLst>
      <p:ext uri="{BB962C8B-B14F-4D97-AF65-F5344CB8AC3E}">
        <p14:creationId xmlns:p14="http://schemas.microsoft.com/office/powerpoint/2010/main" val="22462619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CCB21AF8-9882-4CA7-8D43-3142D8735957}"/>
              </a:ext>
            </a:extLst>
          </p:cNvPr>
          <p:cNvSpPr>
            <a:spLocks noGrp="1"/>
          </p:cNvSpPr>
          <p:nvPr>
            <p:ph type="title"/>
          </p:nvPr>
        </p:nvSpPr>
        <p:spPr>
          <a:xfrm>
            <a:off x="831850" y="1322280"/>
            <a:ext cx="10515600" cy="2852737"/>
          </a:xfrm>
        </p:spPr>
        <p:txBody>
          <a:bodyPr>
            <a:normAutofit fontScale="90000"/>
          </a:bodyPr>
          <a:lstStyle/>
          <a:p>
            <a:pPr algn="just"/>
            <a:r>
              <a:rPr lang="pt-BR" sz="2000" dirty="0">
                <a:solidFill>
                  <a:srgbClr val="000000"/>
                </a:solidFill>
                <a:latin typeface="Arial" panose="020B0604020202020204" pitchFamily="34" charset="0"/>
                <a:cs typeface="Arial" panose="020B0604020202020204" pitchFamily="34" charset="0"/>
              </a:rPr>
              <a:t> Art. 13. Deixar de observar as cautelas necessárias para impedir que menor de 18 (dezoito) anos ou pessoa portadora de deficiência mental se apodere de arma de fogo que esteja sob sua posse ou que seja de sua propriedade:</a:t>
            </a:r>
            <a:br>
              <a:rPr lang="pt-BR" sz="2000" dirty="0">
                <a:solidFill>
                  <a:srgbClr val="000000"/>
                </a:solidFill>
                <a:latin typeface="Arial" panose="020B0604020202020204" pitchFamily="34" charset="0"/>
                <a:cs typeface="Arial" panose="020B0604020202020204" pitchFamily="34" charset="0"/>
              </a:rPr>
            </a:br>
            <a:r>
              <a:rPr lang="pt-BR" sz="2000" dirty="0">
                <a:solidFill>
                  <a:srgbClr val="000000"/>
                </a:solidFill>
                <a:latin typeface="Arial" panose="020B0604020202020204" pitchFamily="34" charset="0"/>
                <a:cs typeface="Arial" panose="020B0604020202020204" pitchFamily="34" charset="0"/>
              </a:rPr>
              <a:t/>
            </a:r>
            <a:br>
              <a:rPr lang="pt-BR" sz="2000" dirty="0">
                <a:solidFill>
                  <a:srgbClr val="000000"/>
                </a:solidFill>
                <a:latin typeface="Arial" panose="020B0604020202020204" pitchFamily="34" charset="0"/>
                <a:cs typeface="Arial" panose="020B0604020202020204" pitchFamily="34" charset="0"/>
              </a:rPr>
            </a:br>
            <a:r>
              <a:rPr lang="pt-BR" sz="2000" dirty="0">
                <a:solidFill>
                  <a:srgbClr val="C00000"/>
                </a:solidFill>
                <a:latin typeface="Arial" panose="020B0604020202020204" pitchFamily="34" charset="0"/>
                <a:cs typeface="Arial" panose="020B0604020202020204" pitchFamily="34" charset="0"/>
              </a:rPr>
              <a:t>Pena – detenção, de 1 (um) a 2 (dois) anos, e multa</a:t>
            </a:r>
            <a:r>
              <a:rPr lang="pt-BR" sz="2000" dirty="0">
                <a:solidFill>
                  <a:srgbClr val="000000"/>
                </a:solidFill>
                <a:latin typeface="Arial" panose="020B0604020202020204" pitchFamily="34" charset="0"/>
                <a:cs typeface="Arial" panose="020B0604020202020204" pitchFamily="34" charset="0"/>
              </a:rPr>
              <a:t>.</a:t>
            </a:r>
            <a:br>
              <a:rPr lang="pt-BR" sz="2000" dirty="0">
                <a:solidFill>
                  <a:srgbClr val="000000"/>
                </a:solidFill>
                <a:latin typeface="Arial" panose="020B0604020202020204" pitchFamily="34" charset="0"/>
                <a:cs typeface="Arial" panose="020B0604020202020204" pitchFamily="34" charset="0"/>
              </a:rPr>
            </a:br>
            <a:r>
              <a:rPr lang="pt-BR" sz="2000" dirty="0">
                <a:solidFill>
                  <a:srgbClr val="000000"/>
                </a:solidFill>
                <a:latin typeface="Arial" panose="020B0604020202020204" pitchFamily="34" charset="0"/>
                <a:cs typeface="Arial" panose="020B0604020202020204" pitchFamily="34" charset="0"/>
              </a:rPr>
              <a:t/>
            </a:r>
            <a:br>
              <a:rPr lang="pt-BR" sz="2000" dirty="0">
                <a:solidFill>
                  <a:srgbClr val="000000"/>
                </a:solidFill>
                <a:latin typeface="Arial" panose="020B0604020202020204" pitchFamily="34" charset="0"/>
                <a:cs typeface="Arial" panose="020B0604020202020204" pitchFamily="34" charset="0"/>
              </a:rPr>
            </a:br>
            <a:r>
              <a:rPr lang="pt-BR" sz="2000" dirty="0">
                <a:solidFill>
                  <a:srgbClr val="000000"/>
                </a:solidFill>
                <a:latin typeface="Arial" panose="020B0604020202020204" pitchFamily="34" charset="0"/>
                <a:cs typeface="Arial" panose="020B0604020202020204" pitchFamily="34" charset="0"/>
              </a:rPr>
              <a:t>Parágrafo único. Nas mesmas penas incorrem o proprietário ou diretor responsável de empresa de segurança e transporte de valores que deixarem de registrar ocorrência policial e de comunicar à Polícia Federal perda, furto, roubo ou outras formas de extravio de arma de fogo, acessório ou munição que estejam sob sua guarda, nas primeiras 24 (vinte quatro) horas depois de ocorrido o fato.</a:t>
            </a:r>
            <a:r>
              <a:rPr lang="pt-BR" b="0" i="0" dirty="0">
                <a:solidFill>
                  <a:srgbClr val="000000"/>
                </a:solidFill>
                <a:effectLst/>
                <a:latin typeface="Times New Roman" panose="02020603050405020304" pitchFamily="18" charset="0"/>
              </a:rPr>
              <a:t/>
            </a:r>
            <a:br>
              <a:rPr lang="pt-BR" b="0" i="0" dirty="0">
                <a:solidFill>
                  <a:srgbClr val="000000"/>
                </a:solidFill>
                <a:effectLst/>
                <a:latin typeface="Times New Roman" panose="02020603050405020304" pitchFamily="18" charset="0"/>
              </a:rPr>
            </a:br>
            <a:endParaRPr lang="pt-BR" dirty="0"/>
          </a:p>
        </p:txBody>
      </p:sp>
      <p:sp>
        <p:nvSpPr>
          <p:cNvPr id="3" name="Espaço Reservado para Texto 2">
            <a:extLst>
              <a:ext uri="{FF2B5EF4-FFF2-40B4-BE49-F238E27FC236}">
                <a16:creationId xmlns="" xmlns:a16="http://schemas.microsoft.com/office/drawing/2014/main" id="{D91E6AAE-C082-4E70-BD50-52C4727C1188}"/>
              </a:ext>
            </a:extLst>
          </p:cNvPr>
          <p:cNvSpPr>
            <a:spLocks noGrp="1"/>
          </p:cNvSpPr>
          <p:nvPr>
            <p:ph type="body" idx="1"/>
          </p:nvPr>
        </p:nvSpPr>
        <p:spPr>
          <a:xfrm>
            <a:off x="844550" y="3595607"/>
            <a:ext cx="10515600" cy="3014420"/>
          </a:xfrm>
        </p:spPr>
        <p:txBody>
          <a:bodyPr>
            <a:normAutofit fontScale="85000" lnSpcReduction="20000"/>
          </a:bodyPr>
          <a:lstStyle/>
          <a:p>
            <a:pPr algn="just"/>
            <a:endParaRPr lang="pt-BR" dirty="0">
              <a:solidFill>
                <a:schemeClr val="tx1"/>
              </a:solidFill>
            </a:endParaRPr>
          </a:p>
          <a:p>
            <a:pPr algn="just"/>
            <a:r>
              <a:rPr lang="pt-BR" dirty="0">
                <a:solidFill>
                  <a:schemeClr val="tx1"/>
                </a:solidFill>
              </a:rPr>
              <a:t>Considerando a dosimetria da pena e as condições pessoais do acusado, são cabíveis os seguintes benefícios:</a:t>
            </a:r>
          </a:p>
          <a:p>
            <a:pPr algn="just"/>
            <a:r>
              <a:rPr lang="pt-BR" dirty="0">
                <a:solidFill>
                  <a:schemeClr val="tx1"/>
                </a:solidFill>
              </a:rPr>
              <a:t>1) Transação penal – Art. 72 da Lei nº 9099/95</a:t>
            </a:r>
          </a:p>
          <a:p>
            <a:pPr algn="just"/>
            <a:r>
              <a:rPr lang="pt-BR" dirty="0">
                <a:solidFill>
                  <a:schemeClr val="tx1"/>
                </a:solidFill>
              </a:rPr>
              <a:t>2) Suspensão condicional do processo – Art. 89 da Lei 9099/95;</a:t>
            </a:r>
          </a:p>
          <a:p>
            <a:pPr algn="just"/>
            <a:r>
              <a:rPr lang="pt-BR" dirty="0">
                <a:solidFill>
                  <a:schemeClr val="tx1"/>
                </a:solidFill>
              </a:rPr>
              <a:t>3)Realização de Acordo de Não Persecução Penal – Art. 28-A do Código de Processo Penal.</a:t>
            </a:r>
          </a:p>
          <a:p>
            <a:pPr algn="just"/>
            <a:endParaRPr lang="pt-BR" dirty="0">
              <a:solidFill>
                <a:schemeClr val="tx1"/>
              </a:solidFill>
            </a:endParaRPr>
          </a:p>
          <a:p>
            <a:pPr algn="just"/>
            <a:r>
              <a:rPr lang="pt-BR" dirty="0">
                <a:solidFill>
                  <a:schemeClr val="tx1"/>
                </a:solidFill>
              </a:rPr>
              <a:t>Tendo em vista que a pena máxima não é superior a dois anos, referido delito será processado de acordo com os procedimentos previstos na Lei nº 9099/95 (crime de menor potencial ofensivo)</a:t>
            </a:r>
          </a:p>
          <a:p>
            <a:endParaRPr lang="pt-BR" dirty="0"/>
          </a:p>
        </p:txBody>
      </p:sp>
    </p:spTree>
    <p:extLst>
      <p:ext uri="{BB962C8B-B14F-4D97-AF65-F5344CB8AC3E}">
        <p14:creationId xmlns:p14="http://schemas.microsoft.com/office/powerpoint/2010/main" val="144164022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3D8749FE-2DEE-4ACA-AE12-819E760D16AD}"/>
              </a:ext>
            </a:extLst>
          </p:cNvPr>
          <p:cNvSpPr>
            <a:spLocks noGrp="1"/>
          </p:cNvSpPr>
          <p:nvPr>
            <p:ph type="title"/>
          </p:nvPr>
        </p:nvSpPr>
        <p:spPr>
          <a:xfrm>
            <a:off x="831850" y="768349"/>
            <a:ext cx="10515600" cy="2852737"/>
          </a:xfrm>
        </p:spPr>
        <p:txBody>
          <a:bodyPr>
            <a:normAutofit fontScale="90000"/>
          </a:bodyPr>
          <a:lstStyle/>
          <a:p>
            <a:r>
              <a:rPr lang="pt-BR" b="0" i="0" dirty="0">
                <a:solidFill>
                  <a:srgbClr val="000000"/>
                </a:solidFill>
                <a:effectLst/>
                <a:latin typeface="Arial" panose="020B0604020202020204" pitchFamily="34" charset="0"/>
              </a:rPr>
              <a:t>   </a:t>
            </a:r>
            <a:r>
              <a:rPr lang="pt-BR" sz="2000" dirty="0">
                <a:solidFill>
                  <a:srgbClr val="000000"/>
                </a:solidFill>
                <a:latin typeface="Arial" panose="020B0604020202020204" pitchFamily="34" charset="0"/>
                <a:cs typeface="Arial" panose="020B0604020202020204" pitchFamily="34" charset="0"/>
              </a:rPr>
              <a:t>Art. 14. Portar, deter, adquirir, fornecer, receber, ter em depósito, transportar, ceder, ainda que gratuitamente, emprestar, remeter, empregar, manter sob guarda ou ocultar arma de fogo, acessório ou munição, de uso permitido, sem autorização e em desacordo com determinação legal ou regulamentar:</a:t>
            </a:r>
            <a:br>
              <a:rPr lang="pt-BR" sz="2000" dirty="0">
                <a:solidFill>
                  <a:srgbClr val="000000"/>
                </a:solidFill>
                <a:latin typeface="Arial" panose="020B0604020202020204" pitchFamily="34" charset="0"/>
                <a:cs typeface="Arial" panose="020B0604020202020204" pitchFamily="34" charset="0"/>
              </a:rPr>
            </a:br>
            <a:r>
              <a:rPr lang="pt-BR" sz="2000" dirty="0">
                <a:solidFill>
                  <a:srgbClr val="000000"/>
                </a:solidFill>
                <a:latin typeface="Arial" panose="020B0604020202020204" pitchFamily="34" charset="0"/>
                <a:cs typeface="Arial" panose="020B0604020202020204" pitchFamily="34" charset="0"/>
              </a:rPr>
              <a:t>        </a:t>
            </a:r>
            <a:r>
              <a:rPr lang="pt-BR" sz="2000" dirty="0">
                <a:solidFill>
                  <a:srgbClr val="C00000"/>
                </a:solidFill>
                <a:latin typeface="Arial" panose="020B0604020202020204" pitchFamily="34" charset="0"/>
                <a:cs typeface="Arial" panose="020B0604020202020204" pitchFamily="34" charset="0"/>
              </a:rPr>
              <a:t>Pena – reclusão, de 2 (dois) a 4 (quatro) anos, e multa</a:t>
            </a:r>
            <a:r>
              <a:rPr lang="pt-BR" sz="2000" dirty="0">
                <a:solidFill>
                  <a:srgbClr val="000000"/>
                </a:solidFill>
                <a:latin typeface="Arial" panose="020B0604020202020204" pitchFamily="34" charset="0"/>
                <a:cs typeface="Arial" panose="020B0604020202020204" pitchFamily="34" charset="0"/>
              </a:rPr>
              <a:t>.</a:t>
            </a:r>
            <a:br>
              <a:rPr lang="pt-BR" sz="2000" dirty="0">
                <a:solidFill>
                  <a:srgbClr val="000000"/>
                </a:solidFill>
                <a:latin typeface="Arial" panose="020B0604020202020204" pitchFamily="34" charset="0"/>
                <a:cs typeface="Arial" panose="020B0604020202020204" pitchFamily="34" charset="0"/>
              </a:rPr>
            </a:br>
            <a:r>
              <a:rPr lang="pt-BR" sz="2000" dirty="0">
                <a:solidFill>
                  <a:srgbClr val="000000"/>
                </a:solidFill>
                <a:latin typeface="Arial" panose="020B0604020202020204" pitchFamily="34" charset="0"/>
                <a:cs typeface="Arial" panose="020B0604020202020204" pitchFamily="34" charset="0"/>
              </a:rPr>
              <a:t>        Parágrafo único. O crime previsto neste artigo é inafiançável, salvo quando a arma de fogo estiver registrada em nome do agente. </a:t>
            </a:r>
            <a:r>
              <a:rPr lang="pt-BR" b="0" i="0" dirty="0">
                <a:solidFill>
                  <a:srgbClr val="000000"/>
                </a:solidFill>
                <a:effectLst/>
                <a:latin typeface="Times New Roman" panose="02020603050405020304" pitchFamily="18" charset="0"/>
              </a:rPr>
              <a:t/>
            </a:r>
            <a:br>
              <a:rPr lang="pt-BR" b="0" i="0" dirty="0">
                <a:solidFill>
                  <a:srgbClr val="000000"/>
                </a:solidFill>
                <a:effectLst/>
                <a:latin typeface="Times New Roman" panose="02020603050405020304" pitchFamily="18" charset="0"/>
              </a:rPr>
            </a:br>
            <a:endParaRPr lang="pt-BR" dirty="0"/>
          </a:p>
        </p:txBody>
      </p:sp>
      <p:sp>
        <p:nvSpPr>
          <p:cNvPr id="3" name="Espaço Reservado para Texto 2">
            <a:extLst>
              <a:ext uri="{FF2B5EF4-FFF2-40B4-BE49-F238E27FC236}">
                <a16:creationId xmlns="" xmlns:a16="http://schemas.microsoft.com/office/drawing/2014/main" id="{BB9F12E3-477E-4FD6-A425-1DE9413753A9}"/>
              </a:ext>
            </a:extLst>
          </p:cNvPr>
          <p:cNvSpPr>
            <a:spLocks noGrp="1"/>
          </p:cNvSpPr>
          <p:nvPr>
            <p:ph type="body" idx="1"/>
          </p:nvPr>
        </p:nvSpPr>
        <p:spPr>
          <a:xfrm>
            <a:off x="844550" y="3429000"/>
            <a:ext cx="10515600" cy="2013596"/>
          </a:xfrm>
        </p:spPr>
        <p:txBody>
          <a:bodyPr>
            <a:normAutofit fontScale="92500"/>
          </a:bodyPr>
          <a:lstStyle/>
          <a:p>
            <a:pPr algn="just"/>
            <a:r>
              <a:rPr lang="pt-BR" dirty="0">
                <a:solidFill>
                  <a:schemeClr val="tx1"/>
                </a:solidFill>
              </a:rPr>
              <a:t>Considerando a dosimetria da pena e as condições pessoais do acusado, somente é cabível a realização de Acordo de Não Persecução Penal – Art. 28-A do Código de Processo Penal.</a:t>
            </a:r>
          </a:p>
          <a:p>
            <a:pPr algn="just"/>
            <a:endParaRPr lang="pt-BR" dirty="0">
              <a:solidFill>
                <a:schemeClr val="tx1"/>
              </a:solidFill>
            </a:endParaRPr>
          </a:p>
          <a:p>
            <a:pPr algn="just"/>
            <a:r>
              <a:rPr lang="pt-BR" dirty="0">
                <a:solidFill>
                  <a:schemeClr val="tx1"/>
                </a:solidFill>
              </a:rPr>
              <a:t>Com relação ao Parágrafo único do aludido crime, o Supremo Tribunal Federal, ao apreciar a Adin 3.112-1, reconheceu a inconstitucionalidade da vedação da fixação de fiança. </a:t>
            </a:r>
          </a:p>
          <a:p>
            <a:endParaRPr lang="pt-BR" dirty="0"/>
          </a:p>
        </p:txBody>
      </p:sp>
    </p:spTree>
    <p:extLst>
      <p:ext uri="{BB962C8B-B14F-4D97-AF65-F5344CB8AC3E}">
        <p14:creationId xmlns:p14="http://schemas.microsoft.com/office/powerpoint/2010/main" val="37383822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5DE4F474-5C9C-4260-A760-02D2F186B362}"/>
              </a:ext>
            </a:extLst>
          </p:cNvPr>
          <p:cNvSpPr>
            <a:spLocks noGrp="1"/>
          </p:cNvSpPr>
          <p:nvPr>
            <p:ph type="title"/>
          </p:nvPr>
        </p:nvSpPr>
        <p:spPr>
          <a:xfrm>
            <a:off x="630372" y="768349"/>
            <a:ext cx="10515600" cy="2852737"/>
          </a:xfrm>
        </p:spPr>
        <p:txBody>
          <a:bodyPr>
            <a:normAutofit/>
          </a:bodyPr>
          <a:lstStyle/>
          <a:p>
            <a:pPr algn="just"/>
            <a:r>
              <a:rPr lang="pt-BR" b="0" i="0" dirty="0">
                <a:solidFill>
                  <a:srgbClr val="000000"/>
                </a:solidFill>
                <a:effectLst/>
                <a:latin typeface="Arial" panose="020B0604020202020204" pitchFamily="34" charset="0"/>
              </a:rPr>
              <a:t>  </a:t>
            </a:r>
            <a:r>
              <a:rPr lang="pt-BR" sz="2000" dirty="0">
                <a:solidFill>
                  <a:srgbClr val="000000"/>
                </a:solidFill>
                <a:latin typeface="Arial" panose="020B0604020202020204" pitchFamily="34" charset="0"/>
                <a:cs typeface="Arial" panose="020B0604020202020204" pitchFamily="34" charset="0"/>
              </a:rPr>
              <a:t>Art. 15. Disparar arma de fogo ou acionar munição em lugar habitado ou em suas adjacências, em via pública ou em direção a ela, desde que essa conduta não tenha como finalidade a prática de outro crime:</a:t>
            </a:r>
            <a:br>
              <a:rPr lang="pt-BR" sz="2000" dirty="0">
                <a:solidFill>
                  <a:srgbClr val="000000"/>
                </a:solidFill>
                <a:latin typeface="Arial" panose="020B0604020202020204" pitchFamily="34" charset="0"/>
                <a:cs typeface="Arial" panose="020B0604020202020204" pitchFamily="34" charset="0"/>
              </a:rPr>
            </a:br>
            <a:r>
              <a:rPr lang="pt-BR" sz="2000" dirty="0">
                <a:solidFill>
                  <a:srgbClr val="000000"/>
                </a:solidFill>
                <a:latin typeface="Arial" panose="020B0604020202020204" pitchFamily="34" charset="0"/>
                <a:cs typeface="Arial" panose="020B0604020202020204" pitchFamily="34" charset="0"/>
              </a:rPr>
              <a:t>  </a:t>
            </a:r>
            <a:r>
              <a:rPr lang="pt-BR" sz="2000" dirty="0">
                <a:solidFill>
                  <a:srgbClr val="C00000"/>
                </a:solidFill>
                <a:latin typeface="Arial" panose="020B0604020202020204" pitchFamily="34" charset="0"/>
                <a:cs typeface="Arial" panose="020B0604020202020204" pitchFamily="34" charset="0"/>
              </a:rPr>
              <a:t>Pena – reclusão, de 2 (dois) a 4 (quatro) anos, e multa.</a:t>
            </a:r>
            <a:r>
              <a:rPr lang="pt-BR" sz="2000" dirty="0">
                <a:solidFill>
                  <a:srgbClr val="000000"/>
                </a:solidFill>
                <a:latin typeface="Arial" panose="020B0604020202020204" pitchFamily="34" charset="0"/>
                <a:cs typeface="Arial" panose="020B0604020202020204" pitchFamily="34" charset="0"/>
              </a:rPr>
              <a:t/>
            </a:r>
            <a:br>
              <a:rPr lang="pt-BR" sz="2000" dirty="0">
                <a:solidFill>
                  <a:srgbClr val="000000"/>
                </a:solidFill>
                <a:latin typeface="Arial" panose="020B0604020202020204" pitchFamily="34" charset="0"/>
                <a:cs typeface="Arial" panose="020B0604020202020204" pitchFamily="34" charset="0"/>
              </a:rPr>
            </a:br>
            <a:r>
              <a:rPr lang="pt-BR" sz="2000" dirty="0">
                <a:solidFill>
                  <a:srgbClr val="000000"/>
                </a:solidFill>
                <a:latin typeface="Arial" panose="020B0604020202020204" pitchFamily="34" charset="0"/>
                <a:cs typeface="Arial" panose="020B0604020202020204" pitchFamily="34" charset="0"/>
              </a:rPr>
              <a:t>  Parágrafo único. O crime previsto neste artigo é inafiançável. </a:t>
            </a:r>
            <a:r>
              <a:rPr lang="pt-BR" b="0" i="0" dirty="0">
                <a:solidFill>
                  <a:srgbClr val="000000"/>
                </a:solidFill>
                <a:effectLst/>
                <a:latin typeface="Times New Roman" panose="02020603050405020304" pitchFamily="18" charset="0"/>
              </a:rPr>
              <a:t/>
            </a:r>
            <a:br>
              <a:rPr lang="pt-BR" b="0" i="0" dirty="0">
                <a:solidFill>
                  <a:srgbClr val="000000"/>
                </a:solidFill>
                <a:effectLst/>
                <a:latin typeface="Times New Roman" panose="02020603050405020304" pitchFamily="18" charset="0"/>
              </a:rPr>
            </a:br>
            <a:endParaRPr lang="pt-BR" dirty="0"/>
          </a:p>
        </p:txBody>
      </p:sp>
      <p:sp>
        <p:nvSpPr>
          <p:cNvPr id="3" name="Espaço Reservado para Texto 2">
            <a:extLst>
              <a:ext uri="{FF2B5EF4-FFF2-40B4-BE49-F238E27FC236}">
                <a16:creationId xmlns="" xmlns:a16="http://schemas.microsoft.com/office/drawing/2014/main" id="{E46374B0-46B4-47F2-9B34-94F9C33F4BED}"/>
              </a:ext>
            </a:extLst>
          </p:cNvPr>
          <p:cNvSpPr>
            <a:spLocks noGrp="1"/>
          </p:cNvSpPr>
          <p:nvPr>
            <p:ph type="body" idx="1"/>
          </p:nvPr>
        </p:nvSpPr>
        <p:spPr>
          <a:xfrm>
            <a:off x="630372" y="3239146"/>
            <a:ext cx="10515600" cy="2354559"/>
          </a:xfrm>
        </p:spPr>
        <p:txBody>
          <a:bodyPr>
            <a:normAutofit fontScale="92500"/>
          </a:bodyPr>
          <a:lstStyle/>
          <a:p>
            <a:pPr algn="just"/>
            <a:r>
              <a:rPr lang="pt-BR" dirty="0">
                <a:solidFill>
                  <a:schemeClr val="tx1"/>
                </a:solidFill>
              </a:rPr>
              <a:t>Considerando a dosimetria da pena e as condições pessoais do acusado, somente é cabível a realização de Acordo de Não Persecução Penal – Art. 28-A do Código de Processo Penal.</a:t>
            </a:r>
          </a:p>
          <a:p>
            <a:pPr algn="just"/>
            <a:endParaRPr lang="pt-BR" dirty="0">
              <a:solidFill>
                <a:schemeClr val="tx1"/>
              </a:solidFill>
            </a:endParaRPr>
          </a:p>
          <a:p>
            <a:pPr algn="just"/>
            <a:r>
              <a:rPr lang="pt-BR" dirty="0">
                <a:solidFill>
                  <a:schemeClr val="tx1"/>
                </a:solidFill>
              </a:rPr>
              <a:t>Com relação ao Parágrafo único do aludido crime, o Supremo Tribunal Federal, ao apreciar a Adin 3.112-1, reconheceu a inconstitucionalidade da vedação da fixação de fiança. </a:t>
            </a:r>
          </a:p>
          <a:p>
            <a:endParaRPr lang="pt-BR" dirty="0"/>
          </a:p>
        </p:txBody>
      </p:sp>
    </p:spTree>
    <p:extLst>
      <p:ext uri="{BB962C8B-B14F-4D97-AF65-F5344CB8AC3E}">
        <p14:creationId xmlns:p14="http://schemas.microsoft.com/office/powerpoint/2010/main" val="2789855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07557661-04C5-4F52-A081-06BFC0A3F183}"/>
              </a:ext>
            </a:extLst>
          </p:cNvPr>
          <p:cNvSpPr>
            <a:spLocks noGrp="1"/>
          </p:cNvSpPr>
          <p:nvPr>
            <p:ph type="title"/>
          </p:nvPr>
        </p:nvSpPr>
        <p:spPr>
          <a:xfrm>
            <a:off x="568378" y="3155681"/>
            <a:ext cx="10515600" cy="3702319"/>
          </a:xfrm>
        </p:spPr>
        <p:txBody>
          <a:bodyPr>
            <a:noAutofit/>
          </a:bodyPr>
          <a:lstStyle/>
          <a:p>
            <a:pPr>
              <a:lnSpc>
                <a:spcPct val="100000"/>
              </a:lnSpc>
            </a:pPr>
            <a:r>
              <a:rPr lang="pt-BR" sz="1700" dirty="0">
                <a:solidFill>
                  <a:srgbClr val="000000"/>
                </a:solidFill>
                <a:latin typeface="Arial" panose="020B0604020202020204" pitchFamily="34" charset="0"/>
                <a:cs typeface="Arial" panose="020B0604020202020204" pitchFamily="34" charset="0"/>
              </a:rPr>
              <a:t>Art. 16. Possuir, deter, portar, adquirir, fornecer, receber, ter em depósito, transportar, ceder, ainda que gratuitamente, emprestar, remeter, empregar, manter sob sua guarda ou ocultar arma de fogo, acessório ou munição de uso restrito, sem autorização e em desacordo com determinação legal ou regulamentar:</a:t>
            </a:r>
            <a:br>
              <a:rPr lang="pt-BR" sz="1700" dirty="0">
                <a:solidFill>
                  <a:srgbClr val="000000"/>
                </a:solidFill>
                <a:latin typeface="Arial" panose="020B0604020202020204" pitchFamily="34" charset="0"/>
                <a:cs typeface="Arial" panose="020B0604020202020204" pitchFamily="34" charset="0"/>
              </a:rPr>
            </a:br>
            <a:r>
              <a:rPr lang="pt-BR" sz="1700" dirty="0">
                <a:solidFill>
                  <a:srgbClr val="000000"/>
                </a:solidFill>
                <a:latin typeface="Arial" panose="020B0604020202020204" pitchFamily="34" charset="0"/>
                <a:cs typeface="Arial" panose="020B0604020202020204" pitchFamily="34" charset="0"/>
              </a:rPr>
              <a:t>        Pena – reclusão, de 3 (três) a 6 (seis) anos, e multa.</a:t>
            </a:r>
            <a:br>
              <a:rPr lang="pt-BR" sz="1700" dirty="0">
                <a:solidFill>
                  <a:srgbClr val="000000"/>
                </a:solidFill>
                <a:latin typeface="Arial" panose="020B0604020202020204" pitchFamily="34" charset="0"/>
                <a:cs typeface="Arial" panose="020B0604020202020204" pitchFamily="34" charset="0"/>
              </a:rPr>
            </a:br>
            <a:r>
              <a:rPr lang="pt-BR" sz="1700" dirty="0">
                <a:solidFill>
                  <a:srgbClr val="000000"/>
                </a:solidFill>
                <a:latin typeface="Arial" panose="020B0604020202020204" pitchFamily="34" charset="0"/>
                <a:cs typeface="Arial" panose="020B0604020202020204" pitchFamily="34" charset="0"/>
              </a:rPr>
              <a:t>§ 1º Nas mesmas penas incorre quem:</a:t>
            </a:r>
            <a:br>
              <a:rPr lang="pt-BR" sz="1700" dirty="0">
                <a:solidFill>
                  <a:srgbClr val="000000"/>
                </a:solidFill>
                <a:latin typeface="Arial" panose="020B0604020202020204" pitchFamily="34" charset="0"/>
                <a:cs typeface="Arial" panose="020B0604020202020204" pitchFamily="34" charset="0"/>
              </a:rPr>
            </a:br>
            <a:r>
              <a:rPr lang="pt-BR" sz="1700" dirty="0">
                <a:solidFill>
                  <a:srgbClr val="000000"/>
                </a:solidFill>
                <a:latin typeface="Arial" panose="020B0604020202020204" pitchFamily="34" charset="0"/>
                <a:cs typeface="Arial" panose="020B0604020202020204" pitchFamily="34" charset="0"/>
              </a:rPr>
              <a:t>        I – suprimir ou alterar marca, numeração ou qualquer sinal de identificação de arma de fogo ou artefato;</a:t>
            </a:r>
            <a:br>
              <a:rPr lang="pt-BR" sz="1700" dirty="0">
                <a:solidFill>
                  <a:srgbClr val="000000"/>
                </a:solidFill>
                <a:latin typeface="Arial" panose="020B0604020202020204" pitchFamily="34" charset="0"/>
                <a:cs typeface="Arial" panose="020B0604020202020204" pitchFamily="34" charset="0"/>
              </a:rPr>
            </a:br>
            <a:r>
              <a:rPr lang="pt-BR" sz="1700" dirty="0">
                <a:solidFill>
                  <a:srgbClr val="000000"/>
                </a:solidFill>
                <a:latin typeface="Arial" panose="020B0604020202020204" pitchFamily="34" charset="0"/>
                <a:cs typeface="Arial" panose="020B0604020202020204" pitchFamily="34" charset="0"/>
              </a:rPr>
              <a:t>        II – modificar as características de arma de fogo, de forma a torná-la equivalente a arma de fogo de uso proibido ou restrito ou para fins de dificultar ou de qualquer modo induzir a erro autoridade policial, perito ou juiz;</a:t>
            </a:r>
            <a:br>
              <a:rPr lang="pt-BR" sz="1700" dirty="0">
                <a:solidFill>
                  <a:srgbClr val="000000"/>
                </a:solidFill>
                <a:latin typeface="Arial" panose="020B0604020202020204" pitchFamily="34" charset="0"/>
                <a:cs typeface="Arial" panose="020B0604020202020204" pitchFamily="34" charset="0"/>
              </a:rPr>
            </a:br>
            <a:r>
              <a:rPr lang="pt-BR" sz="1700" dirty="0">
                <a:solidFill>
                  <a:srgbClr val="000000"/>
                </a:solidFill>
                <a:latin typeface="Arial" panose="020B0604020202020204" pitchFamily="34" charset="0"/>
                <a:cs typeface="Arial" panose="020B0604020202020204" pitchFamily="34" charset="0"/>
              </a:rPr>
              <a:t>        III – possuir, detiver, fabricar ou empregar artefato explosivo ou incendiário, sem autorização ou em desacordo com determinação legal ou regulamentar;</a:t>
            </a:r>
            <a:br>
              <a:rPr lang="pt-BR" sz="1700" dirty="0">
                <a:solidFill>
                  <a:srgbClr val="000000"/>
                </a:solidFill>
                <a:latin typeface="Arial" panose="020B0604020202020204" pitchFamily="34" charset="0"/>
                <a:cs typeface="Arial" panose="020B0604020202020204" pitchFamily="34" charset="0"/>
              </a:rPr>
            </a:br>
            <a:r>
              <a:rPr lang="pt-BR" sz="1700" dirty="0">
                <a:solidFill>
                  <a:srgbClr val="000000"/>
                </a:solidFill>
                <a:latin typeface="Arial" panose="020B0604020202020204" pitchFamily="34" charset="0"/>
                <a:cs typeface="Arial" panose="020B0604020202020204" pitchFamily="34" charset="0"/>
              </a:rPr>
              <a:t>        IV – portar, possuir, adquirir, transportar ou fornecer arma de fogo com numeração, marca ou qualquer outro sinal de identificação raspado, suprimido ou adulterado;</a:t>
            </a:r>
            <a:br>
              <a:rPr lang="pt-BR" sz="1700" dirty="0">
                <a:solidFill>
                  <a:srgbClr val="000000"/>
                </a:solidFill>
                <a:latin typeface="Arial" panose="020B0604020202020204" pitchFamily="34" charset="0"/>
                <a:cs typeface="Arial" panose="020B0604020202020204" pitchFamily="34" charset="0"/>
              </a:rPr>
            </a:br>
            <a:r>
              <a:rPr lang="pt-BR" sz="1700" dirty="0">
                <a:solidFill>
                  <a:srgbClr val="000000"/>
                </a:solidFill>
                <a:latin typeface="Arial" panose="020B0604020202020204" pitchFamily="34" charset="0"/>
                <a:cs typeface="Arial" panose="020B0604020202020204" pitchFamily="34" charset="0"/>
              </a:rPr>
              <a:t>        V – vender, entregar ou fornecer, ainda que gratuitamente, arma de fogo, acessório, munição ou explosivo a criança ou adolescente; e</a:t>
            </a:r>
            <a:br>
              <a:rPr lang="pt-BR" sz="1700" dirty="0">
                <a:solidFill>
                  <a:srgbClr val="000000"/>
                </a:solidFill>
                <a:latin typeface="Arial" panose="020B0604020202020204" pitchFamily="34" charset="0"/>
                <a:cs typeface="Arial" panose="020B0604020202020204" pitchFamily="34" charset="0"/>
              </a:rPr>
            </a:br>
            <a:r>
              <a:rPr lang="pt-BR" sz="1700" dirty="0">
                <a:solidFill>
                  <a:srgbClr val="000000"/>
                </a:solidFill>
                <a:latin typeface="Arial" panose="020B0604020202020204" pitchFamily="34" charset="0"/>
                <a:cs typeface="Arial" panose="020B0604020202020204" pitchFamily="34" charset="0"/>
              </a:rPr>
              <a:t>        VI – produzir, recarregar ou reciclar, sem autorização legal, ou adulterar, de qualquer forma, munição ou explosivo.</a:t>
            </a:r>
            <a:br>
              <a:rPr lang="pt-BR" sz="1700" dirty="0">
                <a:solidFill>
                  <a:srgbClr val="000000"/>
                </a:solidFill>
                <a:latin typeface="Arial" panose="020B0604020202020204" pitchFamily="34" charset="0"/>
                <a:cs typeface="Arial" panose="020B0604020202020204" pitchFamily="34" charset="0"/>
              </a:rPr>
            </a:br>
            <a:r>
              <a:rPr lang="pt-BR" sz="1700" dirty="0">
                <a:solidFill>
                  <a:srgbClr val="000000"/>
                </a:solidFill>
                <a:latin typeface="Arial" panose="020B0604020202020204" pitchFamily="34" charset="0"/>
                <a:cs typeface="Arial" panose="020B0604020202020204" pitchFamily="34" charset="0"/>
              </a:rPr>
              <a:t>§ 2º Se as condutas descritas no caput e no § 1º deste artigo envolverem arma de fogo de uso proibido, a pena é de reclusão, de 4 (quatro) a 12 (doze) anos. </a:t>
            </a:r>
            <a:br>
              <a:rPr lang="pt-BR" sz="1700" dirty="0">
                <a:solidFill>
                  <a:srgbClr val="000000"/>
                </a:solidFill>
                <a:latin typeface="Arial" panose="020B0604020202020204" pitchFamily="34" charset="0"/>
                <a:cs typeface="Arial" panose="020B0604020202020204" pitchFamily="34" charset="0"/>
              </a:rPr>
            </a:br>
            <a:r>
              <a:rPr lang="pt-BR" sz="1700" dirty="0">
                <a:solidFill>
                  <a:srgbClr val="000000"/>
                </a:solidFill>
                <a:latin typeface="Arial" panose="020B0604020202020204" pitchFamily="34" charset="0"/>
                <a:cs typeface="Arial" panose="020B0604020202020204" pitchFamily="34" charset="0"/>
              </a:rPr>
              <a:t/>
            </a:r>
            <a:br>
              <a:rPr lang="pt-BR" sz="1700" dirty="0">
                <a:solidFill>
                  <a:srgbClr val="000000"/>
                </a:solidFill>
                <a:latin typeface="Arial" panose="020B0604020202020204" pitchFamily="34" charset="0"/>
                <a:cs typeface="Arial" panose="020B0604020202020204" pitchFamily="34" charset="0"/>
              </a:rPr>
            </a:br>
            <a:r>
              <a:rPr lang="pt-BR" sz="1700" dirty="0">
                <a:solidFill>
                  <a:srgbClr val="000000"/>
                </a:solidFill>
                <a:latin typeface="Arial" panose="020B0604020202020204" pitchFamily="34" charset="0"/>
                <a:ea typeface="+mj-ea"/>
                <a:cs typeface="Arial" panose="020B0604020202020204" pitchFamily="34" charset="0"/>
              </a:rPr>
              <a:t>Tal crime, com a edição da Lei nº 13.964/2019 (pacote anticrime) passou a ser considerado como crime hediondo (lei nº 8072/90 – Art. 1º, Parágrafo único, II.</a:t>
            </a:r>
            <a:br>
              <a:rPr lang="pt-BR" sz="1700" dirty="0">
                <a:solidFill>
                  <a:srgbClr val="000000"/>
                </a:solidFill>
                <a:latin typeface="Arial" panose="020B0604020202020204" pitchFamily="34" charset="0"/>
                <a:ea typeface="+mj-ea"/>
                <a:cs typeface="Arial" panose="020B0604020202020204" pitchFamily="34" charset="0"/>
              </a:rPr>
            </a:br>
            <a:r>
              <a:rPr lang="pt-BR" sz="1700" dirty="0">
                <a:solidFill>
                  <a:srgbClr val="000000"/>
                </a:solidFill>
                <a:latin typeface="Arial" panose="020B0604020202020204" pitchFamily="34" charset="0"/>
                <a:ea typeface="+mj-ea"/>
                <a:cs typeface="Arial" panose="020B0604020202020204" pitchFamily="34" charset="0"/>
              </a:rPr>
              <a:t>A celebração de Acordo de não persecução penal é discutível, haja vista não haver previsão legal expressa que proíba a sua realização em crimes hediondos.</a:t>
            </a:r>
            <a:endParaRPr lang="pt-BR" sz="17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16234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6E2884C0-1900-4B64-9C40-3A8825565DC1}"/>
              </a:ext>
            </a:extLst>
          </p:cNvPr>
          <p:cNvSpPr>
            <a:spLocks noGrp="1"/>
          </p:cNvSpPr>
          <p:nvPr>
            <p:ph type="title"/>
          </p:nvPr>
        </p:nvSpPr>
        <p:spPr>
          <a:xfrm>
            <a:off x="831850" y="549275"/>
            <a:ext cx="10515600" cy="3201315"/>
          </a:xfrm>
        </p:spPr>
        <p:txBody>
          <a:bodyPr>
            <a:normAutofit fontScale="90000"/>
          </a:bodyPr>
          <a:lstStyle/>
          <a:p>
            <a:r>
              <a:rPr lang="pt-BR" dirty="0"/>
              <a:t> </a:t>
            </a:r>
            <a:r>
              <a:rPr lang="pt-BR" sz="2000" dirty="0">
                <a:solidFill>
                  <a:srgbClr val="000000"/>
                </a:solidFill>
                <a:latin typeface="Arial" panose="020B0604020202020204" pitchFamily="34" charset="0"/>
                <a:cs typeface="Arial" panose="020B0604020202020204" pitchFamily="34" charset="0"/>
              </a:rPr>
              <a:t>Art. 17. Adquirir, alugar, receber, transportar, conduzir, ocultar, ter em depósito, desmontar, montar, remontar, adulterar, vender, expor à venda, ou de qualquer forma utilizar, em proveito próprio ou alheio, no exercício de atividade comercial ou industrial, arma de fogo, acessório ou munição, sem autorização ou em desacordo com determinação legal ou regulamentar:</a:t>
            </a:r>
            <a:br>
              <a:rPr lang="pt-BR" sz="2000" dirty="0">
                <a:solidFill>
                  <a:srgbClr val="000000"/>
                </a:solidFill>
                <a:latin typeface="Arial" panose="020B0604020202020204" pitchFamily="34" charset="0"/>
                <a:cs typeface="Arial" panose="020B0604020202020204" pitchFamily="34" charset="0"/>
              </a:rPr>
            </a:br>
            <a:r>
              <a:rPr lang="pt-BR" sz="2000" dirty="0">
                <a:solidFill>
                  <a:srgbClr val="000000"/>
                </a:solidFill>
                <a:latin typeface="Arial" panose="020B0604020202020204" pitchFamily="34" charset="0"/>
                <a:cs typeface="Arial" panose="020B0604020202020204" pitchFamily="34" charset="0"/>
              </a:rPr>
              <a:t>Pena - reclusão, de 6 (seis) a 12 (doze) anos, e multa.</a:t>
            </a:r>
            <a:br>
              <a:rPr lang="pt-BR" sz="2000" dirty="0">
                <a:solidFill>
                  <a:srgbClr val="000000"/>
                </a:solidFill>
                <a:latin typeface="Arial" panose="020B0604020202020204" pitchFamily="34" charset="0"/>
                <a:cs typeface="Arial" panose="020B0604020202020204" pitchFamily="34" charset="0"/>
              </a:rPr>
            </a:br>
            <a:r>
              <a:rPr lang="pt-BR" sz="2000" dirty="0">
                <a:solidFill>
                  <a:srgbClr val="000000"/>
                </a:solidFill>
                <a:latin typeface="Arial" panose="020B0604020202020204" pitchFamily="34" charset="0"/>
                <a:cs typeface="Arial" panose="020B0604020202020204" pitchFamily="34" charset="0"/>
              </a:rPr>
              <a:t>§ 1º Equipara-se à atividade comercial ou industrial, para efeito deste artigo, qualquer forma de prestação de serviços, fabricação ou comércio irregular ou clandestino, inclusive o exercido em residência.    </a:t>
            </a:r>
            <a:br>
              <a:rPr lang="pt-BR" sz="2000" dirty="0">
                <a:solidFill>
                  <a:srgbClr val="000000"/>
                </a:solidFill>
                <a:latin typeface="Arial" panose="020B0604020202020204" pitchFamily="34" charset="0"/>
                <a:cs typeface="Arial" panose="020B0604020202020204" pitchFamily="34" charset="0"/>
              </a:rPr>
            </a:br>
            <a:r>
              <a:rPr lang="pt-BR" sz="2000" dirty="0">
                <a:solidFill>
                  <a:srgbClr val="000000"/>
                </a:solidFill>
                <a:latin typeface="Arial" panose="020B0604020202020204" pitchFamily="34" charset="0"/>
                <a:cs typeface="Arial" panose="020B0604020202020204" pitchFamily="34" charset="0"/>
              </a:rPr>
              <a:t>§ 2º Incorre na mesma pena quem vende ou entrega arma de fogo, acessório ou munição, sem autorização ou em desacordo com a determinação legal ou regulamentar, a agente policial disfarçado, quando presentes elementos probatórios razoáveis de conduta criminal preexistente.</a:t>
            </a:r>
          </a:p>
        </p:txBody>
      </p:sp>
      <p:sp>
        <p:nvSpPr>
          <p:cNvPr id="3" name="Espaço Reservado para Texto 2">
            <a:extLst>
              <a:ext uri="{FF2B5EF4-FFF2-40B4-BE49-F238E27FC236}">
                <a16:creationId xmlns="" xmlns:a16="http://schemas.microsoft.com/office/drawing/2014/main" id="{E551C2D5-5318-4C37-9DCE-8C798AB791F4}"/>
              </a:ext>
            </a:extLst>
          </p:cNvPr>
          <p:cNvSpPr>
            <a:spLocks noGrp="1"/>
          </p:cNvSpPr>
          <p:nvPr>
            <p:ph type="body" idx="1"/>
          </p:nvPr>
        </p:nvSpPr>
        <p:spPr>
          <a:xfrm>
            <a:off x="780297" y="4091553"/>
            <a:ext cx="10515600" cy="1889609"/>
          </a:xfrm>
        </p:spPr>
        <p:txBody>
          <a:bodyPr>
            <a:normAutofit lnSpcReduction="10000"/>
          </a:bodyPr>
          <a:lstStyle/>
          <a:p>
            <a:r>
              <a:rPr lang="pt-BR" sz="1800" dirty="0">
                <a:solidFill>
                  <a:srgbClr val="000000"/>
                </a:solidFill>
                <a:latin typeface="Arial" panose="020B0604020202020204" pitchFamily="34" charset="0"/>
                <a:ea typeface="+mj-ea"/>
                <a:cs typeface="Arial" panose="020B0604020202020204" pitchFamily="34" charset="0"/>
              </a:rPr>
              <a:t>Considerando a dosimetria da pena, não é cabível a aplicação dos benefícios previstos na Lei nº 9099/95, bem como da celebração do Acordo de não persecução penal (Art. 28-A do Código de Processo Penal).</a:t>
            </a:r>
          </a:p>
          <a:p>
            <a:r>
              <a:rPr lang="pt-BR" sz="1800" dirty="0">
                <a:solidFill>
                  <a:srgbClr val="000000"/>
                </a:solidFill>
                <a:latin typeface="Arial" panose="020B0604020202020204" pitchFamily="34" charset="0"/>
                <a:ea typeface="+mj-ea"/>
                <a:cs typeface="Arial" panose="020B0604020202020204" pitchFamily="34" charset="0"/>
              </a:rPr>
              <a:t>Tal crime, com a edição da Lei nº 13.964/2019 (pacote anticrime) passou a ser considerado como crime hediondo (lei nº 8072/90 – Art. 1º, Parágrafo único, III.</a:t>
            </a:r>
          </a:p>
          <a:p>
            <a:r>
              <a:rPr lang="pt-BR" sz="1800" dirty="0">
                <a:solidFill>
                  <a:srgbClr val="000000"/>
                </a:solidFill>
                <a:latin typeface="Arial" panose="020B0604020202020204" pitchFamily="34" charset="0"/>
                <a:ea typeface="+mj-ea"/>
                <a:cs typeface="Arial" panose="020B0604020202020204" pitchFamily="34" charset="0"/>
              </a:rPr>
              <a:t>Se  forem arma de fogo, assessório ou munição de uso proibido ou restrito, a pena é aumentada da metade - Art. 19</a:t>
            </a:r>
          </a:p>
          <a:p>
            <a:endParaRPr lang="pt-BR" sz="1800" dirty="0">
              <a:solidFill>
                <a:srgbClr val="000000"/>
              </a:solidFill>
              <a:latin typeface="Arial" panose="020B0604020202020204" pitchFamily="34" charset="0"/>
              <a:ea typeface="+mj-ea"/>
              <a:cs typeface="Arial" panose="020B0604020202020204" pitchFamily="34" charset="0"/>
            </a:endParaRPr>
          </a:p>
        </p:txBody>
      </p:sp>
    </p:spTree>
    <p:extLst>
      <p:ext uri="{BB962C8B-B14F-4D97-AF65-F5344CB8AC3E}">
        <p14:creationId xmlns:p14="http://schemas.microsoft.com/office/powerpoint/2010/main" val="16193434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EC6B6C09-2197-4C9B-B759-EC7357E67DF9}"/>
              </a:ext>
            </a:extLst>
          </p:cNvPr>
          <p:cNvSpPr>
            <a:spLocks noGrp="1"/>
          </p:cNvSpPr>
          <p:nvPr>
            <p:ph type="title"/>
          </p:nvPr>
        </p:nvSpPr>
        <p:spPr>
          <a:xfrm>
            <a:off x="599376" y="423378"/>
            <a:ext cx="10515600" cy="2852737"/>
          </a:xfrm>
        </p:spPr>
        <p:txBody>
          <a:bodyPr>
            <a:normAutofit/>
          </a:bodyPr>
          <a:lstStyle/>
          <a:p>
            <a:r>
              <a:rPr lang="pt-BR" sz="1800" dirty="0">
                <a:solidFill>
                  <a:srgbClr val="000000"/>
                </a:solidFill>
                <a:latin typeface="Arial" panose="020B0604020202020204" pitchFamily="34" charset="0"/>
                <a:cs typeface="Arial" panose="020B0604020202020204" pitchFamily="34" charset="0"/>
              </a:rPr>
              <a:t> Art. 18. Importar, exportar, favorecer a entrada ou saída do território nacional, a qualquer título, de arma de fogo, acessório ou munição, sem autorização da autoridade competente:</a:t>
            </a:r>
            <a:br>
              <a:rPr lang="pt-BR" sz="1800" dirty="0">
                <a:solidFill>
                  <a:srgbClr val="000000"/>
                </a:solidFill>
                <a:latin typeface="Arial" panose="020B0604020202020204" pitchFamily="34" charset="0"/>
                <a:cs typeface="Arial" panose="020B0604020202020204" pitchFamily="34" charset="0"/>
              </a:rPr>
            </a:br>
            <a:r>
              <a:rPr lang="pt-BR" sz="1800" dirty="0">
                <a:solidFill>
                  <a:srgbClr val="000000"/>
                </a:solidFill>
                <a:latin typeface="Arial" panose="020B0604020202020204" pitchFamily="34" charset="0"/>
                <a:cs typeface="Arial" panose="020B0604020202020204" pitchFamily="34" charset="0"/>
              </a:rPr>
              <a:t/>
            </a:r>
            <a:br>
              <a:rPr lang="pt-BR" sz="1800" dirty="0">
                <a:solidFill>
                  <a:srgbClr val="000000"/>
                </a:solidFill>
                <a:latin typeface="Arial" panose="020B0604020202020204" pitchFamily="34" charset="0"/>
                <a:cs typeface="Arial" panose="020B0604020202020204" pitchFamily="34" charset="0"/>
              </a:rPr>
            </a:br>
            <a:r>
              <a:rPr lang="pt-BR" sz="1800" dirty="0">
                <a:solidFill>
                  <a:srgbClr val="000000"/>
                </a:solidFill>
                <a:latin typeface="Arial" panose="020B0604020202020204" pitchFamily="34" charset="0"/>
                <a:cs typeface="Arial" panose="020B0604020202020204" pitchFamily="34" charset="0"/>
              </a:rPr>
              <a:t>Pena - reclusão, de 8 (oito) a 16 (dezesseis) anos, e multa.      </a:t>
            </a:r>
            <a:br>
              <a:rPr lang="pt-BR" sz="1800" dirty="0">
                <a:solidFill>
                  <a:srgbClr val="000000"/>
                </a:solidFill>
                <a:latin typeface="Arial" panose="020B0604020202020204" pitchFamily="34" charset="0"/>
                <a:cs typeface="Arial" panose="020B0604020202020204" pitchFamily="34" charset="0"/>
              </a:rPr>
            </a:br>
            <a:r>
              <a:rPr lang="pt-BR" sz="1800" dirty="0">
                <a:solidFill>
                  <a:srgbClr val="000000"/>
                </a:solidFill>
                <a:latin typeface="Arial" panose="020B0604020202020204" pitchFamily="34" charset="0"/>
                <a:cs typeface="Arial" panose="020B0604020202020204" pitchFamily="34" charset="0"/>
              </a:rPr>
              <a:t/>
            </a:r>
            <a:br>
              <a:rPr lang="pt-BR" sz="1800" dirty="0">
                <a:solidFill>
                  <a:srgbClr val="000000"/>
                </a:solidFill>
                <a:latin typeface="Arial" panose="020B0604020202020204" pitchFamily="34" charset="0"/>
                <a:cs typeface="Arial" panose="020B0604020202020204" pitchFamily="34" charset="0"/>
              </a:rPr>
            </a:br>
            <a:r>
              <a:rPr lang="pt-BR" sz="1800" dirty="0">
                <a:solidFill>
                  <a:srgbClr val="000000"/>
                </a:solidFill>
                <a:latin typeface="Arial" panose="020B0604020202020204" pitchFamily="34" charset="0"/>
                <a:cs typeface="Arial" panose="020B0604020202020204" pitchFamily="34" charset="0"/>
              </a:rPr>
              <a:t>Parágrafo único. Incorre na mesma pena quem vende ou entrega arma de fogo, acessório ou munição, em operação de importação, sem autorização da autoridade competente, a agente policial disfarçado, quando presentes elementos probatórios razoáveis de conduta criminal preexistente. </a:t>
            </a:r>
          </a:p>
        </p:txBody>
      </p:sp>
      <p:sp>
        <p:nvSpPr>
          <p:cNvPr id="3" name="Espaço Reservado para Texto 2">
            <a:extLst>
              <a:ext uri="{FF2B5EF4-FFF2-40B4-BE49-F238E27FC236}">
                <a16:creationId xmlns="" xmlns:a16="http://schemas.microsoft.com/office/drawing/2014/main" id="{38BEBF67-C60F-40B5-972C-FFB2C841CF63}"/>
              </a:ext>
            </a:extLst>
          </p:cNvPr>
          <p:cNvSpPr>
            <a:spLocks noGrp="1"/>
          </p:cNvSpPr>
          <p:nvPr>
            <p:ph type="body" idx="1"/>
          </p:nvPr>
        </p:nvSpPr>
        <p:spPr>
          <a:xfrm>
            <a:off x="599376" y="3581886"/>
            <a:ext cx="10515600" cy="2401819"/>
          </a:xfrm>
        </p:spPr>
        <p:txBody>
          <a:bodyPr>
            <a:normAutofit fontScale="92500" lnSpcReduction="10000"/>
          </a:bodyPr>
          <a:lstStyle/>
          <a:p>
            <a:r>
              <a:rPr lang="pt-BR" sz="1900" dirty="0">
                <a:solidFill>
                  <a:srgbClr val="000000"/>
                </a:solidFill>
                <a:latin typeface="Arial" panose="020B0604020202020204" pitchFamily="34" charset="0"/>
                <a:ea typeface="+mj-ea"/>
                <a:cs typeface="Arial" panose="020B0604020202020204" pitchFamily="34" charset="0"/>
              </a:rPr>
              <a:t>Considerando a dosimetria da pena, não é cabível a aplicação dos benefícios previstos na Lei nº 9099/95, bem como da celebração do Acordo de não persecução penal (Art. 28-A do Código de Processo Penal).</a:t>
            </a:r>
          </a:p>
          <a:p>
            <a:r>
              <a:rPr lang="pt-BR" sz="1900" dirty="0">
                <a:solidFill>
                  <a:srgbClr val="000000"/>
                </a:solidFill>
                <a:latin typeface="Arial" panose="020B0604020202020204" pitchFamily="34" charset="0"/>
                <a:ea typeface="+mj-ea"/>
                <a:cs typeface="Arial" panose="020B0604020202020204" pitchFamily="34" charset="0"/>
              </a:rPr>
              <a:t>Tal crime, com a edição da Lei nº 13.964/2019 (pacote anticrime) passou a ser considerado como crime hediondo (lei nº 8072/90 – Art. 1º, Parágrafo único, III.</a:t>
            </a:r>
          </a:p>
          <a:p>
            <a:r>
              <a:rPr lang="pt-BR" sz="1900" dirty="0">
                <a:solidFill>
                  <a:srgbClr val="000000"/>
                </a:solidFill>
                <a:latin typeface="Arial" panose="020B0604020202020204" pitchFamily="34" charset="0"/>
                <a:ea typeface="+mj-ea"/>
                <a:cs typeface="Arial" panose="020B0604020202020204" pitchFamily="34" charset="0"/>
              </a:rPr>
              <a:t>Competência: Justiça Federal.</a:t>
            </a:r>
          </a:p>
          <a:p>
            <a:r>
              <a:rPr lang="pt-BR" sz="1900" dirty="0">
                <a:solidFill>
                  <a:srgbClr val="000000"/>
                </a:solidFill>
                <a:latin typeface="Arial" panose="020B0604020202020204" pitchFamily="34" charset="0"/>
                <a:ea typeface="+mj-ea"/>
                <a:cs typeface="Arial" panose="020B0604020202020204" pitchFamily="34" charset="0"/>
              </a:rPr>
              <a:t>    Se  forem arma de fogo, assessório ou munição de uso proibido ou restrito, a pena é aumentada da metade - Art. 19</a:t>
            </a:r>
          </a:p>
          <a:p>
            <a:endParaRPr lang="pt-BR" dirty="0"/>
          </a:p>
        </p:txBody>
      </p:sp>
    </p:spTree>
    <p:extLst>
      <p:ext uri="{BB962C8B-B14F-4D97-AF65-F5344CB8AC3E}">
        <p14:creationId xmlns:p14="http://schemas.microsoft.com/office/powerpoint/2010/main" val="13481832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12F39867-05D9-4700-889D-8E06C873ED2B}"/>
              </a:ext>
            </a:extLst>
          </p:cNvPr>
          <p:cNvSpPr>
            <a:spLocks noGrp="1"/>
          </p:cNvSpPr>
          <p:nvPr>
            <p:ph type="title"/>
          </p:nvPr>
        </p:nvSpPr>
        <p:spPr>
          <a:xfrm>
            <a:off x="838200" y="3682246"/>
            <a:ext cx="10515600" cy="1074334"/>
          </a:xfrm>
        </p:spPr>
        <p:txBody>
          <a:bodyPr>
            <a:normAutofit fontScale="90000"/>
          </a:bodyPr>
          <a:lstStyle/>
          <a:p>
            <a:pPr algn="just"/>
            <a:r>
              <a:rPr lang="pt-BR" sz="2000" dirty="0">
                <a:solidFill>
                  <a:srgbClr val="000000"/>
                </a:solidFill>
                <a:latin typeface="Arial" panose="020B0604020202020204" pitchFamily="34" charset="0"/>
                <a:cs typeface="Arial" panose="020B0604020202020204" pitchFamily="34" charset="0"/>
              </a:rPr>
              <a:t>Art. 20. Nos crimes previstos nos </a:t>
            </a:r>
            <a:r>
              <a:rPr lang="pt-BR" sz="2000" dirty="0" err="1">
                <a:solidFill>
                  <a:srgbClr val="000000"/>
                </a:solidFill>
                <a:latin typeface="Arial" panose="020B0604020202020204" pitchFamily="34" charset="0"/>
                <a:cs typeface="Arial" panose="020B0604020202020204" pitchFamily="34" charset="0"/>
              </a:rPr>
              <a:t>arts</a:t>
            </a:r>
            <a:r>
              <a:rPr lang="pt-BR" sz="2000" dirty="0">
                <a:solidFill>
                  <a:srgbClr val="000000"/>
                </a:solidFill>
                <a:latin typeface="Arial" panose="020B0604020202020204" pitchFamily="34" charset="0"/>
                <a:cs typeface="Arial" panose="020B0604020202020204" pitchFamily="34" charset="0"/>
              </a:rPr>
              <a:t>. 14, 15, 16, 17 e 18, a pena é aumentada da metade se:</a:t>
            </a:r>
            <a:br>
              <a:rPr lang="pt-BR" sz="2000" dirty="0">
                <a:solidFill>
                  <a:srgbClr val="000000"/>
                </a:solidFill>
                <a:latin typeface="Arial" panose="020B0604020202020204" pitchFamily="34" charset="0"/>
                <a:cs typeface="Arial" panose="020B0604020202020204" pitchFamily="34" charset="0"/>
              </a:rPr>
            </a:br>
            <a:r>
              <a:rPr lang="pt-BR" sz="2000" dirty="0">
                <a:solidFill>
                  <a:srgbClr val="000000"/>
                </a:solidFill>
                <a:latin typeface="Arial" panose="020B0604020202020204" pitchFamily="34" charset="0"/>
                <a:cs typeface="Arial" panose="020B0604020202020204" pitchFamily="34" charset="0"/>
              </a:rPr>
              <a:t>     </a:t>
            </a:r>
            <a:br>
              <a:rPr lang="pt-BR" sz="2000" dirty="0">
                <a:solidFill>
                  <a:srgbClr val="000000"/>
                </a:solidFill>
                <a:latin typeface="Arial" panose="020B0604020202020204" pitchFamily="34" charset="0"/>
                <a:cs typeface="Arial" panose="020B0604020202020204" pitchFamily="34" charset="0"/>
              </a:rPr>
            </a:br>
            <a:r>
              <a:rPr lang="pt-BR" sz="2000" dirty="0">
                <a:solidFill>
                  <a:srgbClr val="000000"/>
                </a:solidFill>
                <a:latin typeface="Arial" panose="020B0604020202020204" pitchFamily="34" charset="0"/>
                <a:cs typeface="Arial" panose="020B0604020202020204" pitchFamily="34" charset="0"/>
              </a:rPr>
              <a:t>I - forem praticados por integrante dos órgãos e empresas referidas nos </a:t>
            </a:r>
            <a:r>
              <a:rPr lang="pt-BR" sz="2000" dirty="0" err="1">
                <a:solidFill>
                  <a:srgbClr val="000000"/>
                </a:solidFill>
                <a:latin typeface="Arial" panose="020B0604020202020204" pitchFamily="34" charset="0"/>
                <a:cs typeface="Arial" panose="020B0604020202020204" pitchFamily="34" charset="0"/>
              </a:rPr>
              <a:t>arts</a:t>
            </a:r>
            <a:r>
              <a:rPr lang="pt-BR" sz="2000" dirty="0">
                <a:solidFill>
                  <a:srgbClr val="000000"/>
                </a:solidFill>
                <a:latin typeface="Arial" panose="020B0604020202020204" pitchFamily="34" charset="0"/>
                <a:cs typeface="Arial" panose="020B0604020202020204" pitchFamily="34" charset="0"/>
              </a:rPr>
              <a:t>. 6º, 7º e 8º desta Lei; ou</a:t>
            </a:r>
            <a:br>
              <a:rPr lang="pt-BR" sz="2000" dirty="0">
                <a:solidFill>
                  <a:srgbClr val="000000"/>
                </a:solidFill>
                <a:latin typeface="Arial" panose="020B0604020202020204" pitchFamily="34" charset="0"/>
                <a:cs typeface="Arial" panose="020B0604020202020204" pitchFamily="34" charset="0"/>
              </a:rPr>
            </a:br>
            <a:r>
              <a:rPr lang="pt-BR" sz="2000" dirty="0">
                <a:solidFill>
                  <a:srgbClr val="000000"/>
                </a:solidFill>
                <a:latin typeface="Arial" panose="020B0604020202020204" pitchFamily="34" charset="0"/>
                <a:cs typeface="Arial" panose="020B0604020202020204" pitchFamily="34" charset="0"/>
              </a:rPr>
              <a:t>      </a:t>
            </a:r>
            <a:br>
              <a:rPr lang="pt-BR" sz="2000" dirty="0">
                <a:solidFill>
                  <a:srgbClr val="000000"/>
                </a:solidFill>
                <a:latin typeface="Arial" panose="020B0604020202020204" pitchFamily="34" charset="0"/>
                <a:cs typeface="Arial" panose="020B0604020202020204" pitchFamily="34" charset="0"/>
              </a:rPr>
            </a:br>
            <a:r>
              <a:rPr lang="pt-BR" sz="2000" dirty="0">
                <a:solidFill>
                  <a:srgbClr val="000000"/>
                </a:solidFill>
                <a:latin typeface="Arial" panose="020B0604020202020204" pitchFamily="34" charset="0"/>
                <a:cs typeface="Arial" panose="020B0604020202020204" pitchFamily="34" charset="0"/>
              </a:rPr>
              <a:t>II - o agente for reincidente específico em crimes dessa natureza.</a:t>
            </a:r>
            <a:br>
              <a:rPr lang="pt-BR" sz="2000" dirty="0">
                <a:solidFill>
                  <a:srgbClr val="000000"/>
                </a:solidFill>
                <a:latin typeface="Arial" panose="020B0604020202020204" pitchFamily="34" charset="0"/>
                <a:cs typeface="Arial" panose="020B0604020202020204" pitchFamily="34" charset="0"/>
              </a:rPr>
            </a:br>
            <a:r>
              <a:rPr lang="pt-BR" sz="2000" dirty="0">
                <a:solidFill>
                  <a:srgbClr val="000000"/>
                </a:solidFill>
                <a:latin typeface="Arial" panose="020B0604020202020204" pitchFamily="34" charset="0"/>
                <a:cs typeface="Arial" panose="020B0604020202020204" pitchFamily="34" charset="0"/>
              </a:rPr>
              <a:t/>
            </a:r>
            <a:br>
              <a:rPr lang="pt-BR" sz="2000" dirty="0">
                <a:solidFill>
                  <a:srgbClr val="000000"/>
                </a:solidFill>
                <a:latin typeface="Arial" panose="020B0604020202020204" pitchFamily="34" charset="0"/>
                <a:cs typeface="Arial" panose="020B0604020202020204" pitchFamily="34" charset="0"/>
              </a:rPr>
            </a:br>
            <a:r>
              <a:rPr lang="pt-BR" sz="2000" dirty="0">
                <a:solidFill>
                  <a:srgbClr val="000000"/>
                </a:solidFill>
                <a:latin typeface="Arial" panose="020B0604020202020204" pitchFamily="34" charset="0"/>
                <a:cs typeface="Arial" panose="020B0604020202020204" pitchFamily="34" charset="0"/>
              </a:rPr>
              <a:t/>
            </a:r>
            <a:br>
              <a:rPr lang="pt-BR" sz="2000" dirty="0">
                <a:solidFill>
                  <a:srgbClr val="000000"/>
                </a:solidFill>
                <a:latin typeface="Arial" panose="020B0604020202020204" pitchFamily="34" charset="0"/>
                <a:cs typeface="Arial" panose="020B0604020202020204" pitchFamily="34" charset="0"/>
              </a:rPr>
            </a:br>
            <a:r>
              <a:rPr lang="pt-BR" sz="2000" dirty="0">
                <a:solidFill>
                  <a:srgbClr val="000000"/>
                </a:solidFill>
                <a:latin typeface="Arial" panose="020B0604020202020204" pitchFamily="34" charset="0"/>
                <a:cs typeface="Arial" panose="020B0604020202020204" pitchFamily="34" charset="0"/>
              </a:rPr>
              <a:t/>
            </a:r>
            <a:br>
              <a:rPr lang="pt-BR" sz="2000" dirty="0">
                <a:solidFill>
                  <a:srgbClr val="000000"/>
                </a:solidFill>
                <a:latin typeface="Arial" panose="020B0604020202020204" pitchFamily="34" charset="0"/>
                <a:cs typeface="Arial" panose="020B0604020202020204" pitchFamily="34" charset="0"/>
              </a:rPr>
            </a:br>
            <a:endParaRPr lang="pt-BR" sz="2000" dirty="0">
              <a:solidFill>
                <a:srgbClr val="000000"/>
              </a:solidFill>
              <a:latin typeface="Arial" panose="020B0604020202020204" pitchFamily="34" charset="0"/>
              <a:cs typeface="Arial" panose="020B0604020202020204" pitchFamily="34" charset="0"/>
            </a:endParaRPr>
          </a:p>
        </p:txBody>
      </p:sp>
      <p:sp>
        <p:nvSpPr>
          <p:cNvPr id="3" name="Espaço Reservado para Texto 2">
            <a:extLst>
              <a:ext uri="{FF2B5EF4-FFF2-40B4-BE49-F238E27FC236}">
                <a16:creationId xmlns="" xmlns:a16="http://schemas.microsoft.com/office/drawing/2014/main" id="{72CCB9F1-01B2-462F-A817-BF364B25C8F1}"/>
              </a:ext>
            </a:extLst>
          </p:cNvPr>
          <p:cNvSpPr>
            <a:spLocks noGrp="1"/>
          </p:cNvSpPr>
          <p:nvPr>
            <p:ph type="body" idx="1"/>
          </p:nvPr>
        </p:nvSpPr>
        <p:spPr>
          <a:xfrm>
            <a:off x="838200" y="4573964"/>
            <a:ext cx="10515600" cy="1500187"/>
          </a:xfrm>
        </p:spPr>
        <p:txBody>
          <a:bodyPr>
            <a:normAutofit/>
          </a:bodyPr>
          <a:lstStyle/>
          <a:p>
            <a:r>
              <a:rPr lang="pt-BR" sz="2400" dirty="0">
                <a:solidFill>
                  <a:srgbClr val="000000"/>
                </a:solidFill>
                <a:latin typeface="Arial" panose="020B0604020202020204" pitchFamily="34" charset="0"/>
                <a:ea typeface="+mj-ea"/>
                <a:cs typeface="Arial" panose="020B0604020202020204" pitchFamily="34" charset="0"/>
              </a:rPr>
              <a:t> </a:t>
            </a:r>
            <a:endParaRPr lang="pt-BR" dirty="0"/>
          </a:p>
        </p:txBody>
      </p:sp>
    </p:spTree>
    <p:extLst>
      <p:ext uri="{BB962C8B-B14F-4D97-AF65-F5344CB8AC3E}">
        <p14:creationId xmlns:p14="http://schemas.microsoft.com/office/powerpoint/2010/main" val="37510341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72E85B98-8FA8-4D89-8EBA-42346EFF7709}"/>
              </a:ext>
            </a:extLst>
          </p:cNvPr>
          <p:cNvSpPr>
            <a:spLocks noGrp="1"/>
          </p:cNvSpPr>
          <p:nvPr>
            <p:ph type="title"/>
          </p:nvPr>
        </p:nvSpPr>
        <p:spPr>
          <a:xfrm>
            <a:off x="1008682" y="3429000"/>
            <a:ext cx="10515600" cy="1325563"/>
          </a:xfrm>
        </p:spPr>
        <p:txBody>
          <a:bodyPr>
            <a:normAutofit fontScale="9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pt-BR" sz="2400" dirty="0">
                <a:solidFill>
                  <a:prstClr val="black"/>
                </a:solidFill>
                <a:latin typeface="Calibri" panose="020F0502020204030204"/>
                <a:ea typeface="+mn-ea"/>
                <a:cs typeface="+mn-cs"/>
              </a:rPr>
              <a:t>Art. 21. Os crimes previstos nos </a:t>
            </a:r>
            <a:r>
              <a:rPr lang="pt-BR" sz="2400" dirty="0" err="1">
                <a:solidFill>
                  <a:prstClr val="black"/>
                </a:solidFill>
                <a:latin typeface="Calibri" panose="020F0502020204030204"/>
                <a:ea typeface="+mn-ea"/>
                <a:cs typeface="+mn-cs"/>
              </a:rPr>
              <a:t>arts</a:t>
            </a:r>
            <a:r>
              <a:rPr lang="pt-BR" sz="2400" dirty="0">
                <a:solidFill>
                  <a:prstClr val="black"/>
                </a:solidFill>
                <a:latin typeface="Calibri" panose="020F0502020204030204"/>
                <a:ea typeface="+mn-ea"/>
                <a:cs typeface="+mn-cs"/>
              </a:rPr>
              <a:t>. 16, 17 e 18 são insuscetíveis de liberdade provisória.</a:t>
            </a:r>
            <a:r>
              <a:rPr lang="pt-BR" sz="4400" dirty="0">
                <a:solidFill>
                  <a:srgbClr val="000000"/>
                </a:solidFill>
                <a:latin typeface="Arial" panose="020B0604020202020204" pitchFamily="34" charset="0"/>
                <a:cs typeface="Arial" panose="020B0604020202020204" pitchFamily="34" charset="0"/>
              </a:rPr>
              <a:t/>
            </a:r>
            <a:br>
              <a:rPr lang="pt-BR" sz="4400" dirty="0">
                <a:solidFill>
                  <a:srgbClr val="000000"/>
                </a:solidFill>
                <a:latin typeface="Arial" panose="020B0604020202020204" pitchFamily="34" charset="0"/>
                <a:cs typeface="Arial" panose="020B0604020202020204" pitchFamily="34" charset="0"/>
              </a:rPr>
            </a:br>
            <a:r>
              <a:rPr lang="pt-BR" sz="4400" dirty="0">
                <a:solidFill>
                  <a:srgbClr val="000000"/>
                </a:solidFill>
                <a:latin typeface="Arial" panose="020B0604020202020204" pitchFamily="34" charset="0"/>
                <a:cs typeface="Arial" panose="020B0604020202020204" pitchFamily="34" charset="0"/>
              </a:rPr>
              <a:t/>
            </a:r>
            <a:br>
              <a:rPr lang="pt-BR" sz="4400" dirty="0">
                <a:solidFill>
                  <a:srgbClr val="000000"/>
                </a:solidFill>
                <a:latin typeface="Arial" panose="020B0604020202020204" pitchFamily="34" charset="0"/>
                <a:cs typeface="Arial" panose="020B0604020202020204" pitchFamily="34" charset="0"/>
              </a:rPr>
            </a:br>
            <a:r>
              <a:rPr lang="pt-BR" sz="4400" dirty="0">
                <a:solidFill>
                  <a:srgbClr val="000000"/>
                </a:solidFill>
                <a:latin typeface="Arial" panose="020B0604020202020204" pitchFamily="34" charset="0"/>
                <a:cs typeface="Arial" panose="020B0604020202020204" pitchFamily="34" charset="0"/>
              </a:rPr>
              <a:t/>
            </a:r>
            <a:br>
              <a:rPr lang="pt-BR" sz="4400" dirty="0">
                <a:solidFill>
                  <a:srgbClr val="000000"/>
                </a:solidFill>
                <a:latin typeface="Arial" panose="020B0604020202020204" pitchFamily="34" charset="0"/>
                <a:cs typeface="Arial" panose="020B0604020202020204" pitchFamily="34" charset="0"/>
              </a:rPr>
            </a:br>
            <a:r>
              <a:rPr lang="pt-BR" sz="4400" dirty="0">
                <a:solidFill>
                  <a:srgbClr val="000000"/>
                </a:solidFill>
                <a:latin typeface="Arial" panose="020B0604020202020204" pitchFamily="34" charset="0"/>
                <a:cs typeface="Arial" panose="020B0604020202020204" pitchFamily="34" charset="0"/>
              </a:rPr>
              <a:t>  </a:t>
            </a:r>
            <a:r>
              <a:rPr kumimoji="0" lang="pt-BR"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Referido dispositivo, inserido pela Lei nº 13.964/2019 (pacote anticrime), </a:t>
            </a:r>
            <a:r>
              <a:rPr kumimoji="0" lang="pt-BR" sz="2400" b="0" i="0" u="none" strike="noStrike" kern="1200" cap="none" spc="0" normalizeH="0" baseline="0" noProof="0" dirty="0">
                <a:ln>
                  <a:noFill/>
                </a:ln>
                <a:solidFill>
                  <a:prstClr val="black"/>
                </a:solidFill>
                <a:effectLst/>
                <a:uLnTx/>
                <a:uFillTx/>
                <a:latin typeface="Calibri" panose="020F0502020204030204"/>
                <a:ea typeface="+mn-ea"/>
                <a:cs typeface="+mn-cs"/>
              </a:rPr>
              <a:t>o Supremo Tribunal Federal, ao apreciar a Adin 3.112-1, reconheceu a inconstitucionalidade da vedação da liberdade provisória aos delitos previstos nos artigos 16, 17 e 18 da Lei nº 10.826/03. </a:t>
            </a:r>
            <a:br>
              <a:rPr kumimoji="0" lang="pt-BR" sz="2400" b="0" i="0" u="none" strike="noStrike" kern="1200" cap="none" spc="0" normalizeH="0" baseline="0" noProof="0" dirty="0">
                <a:ln>
                  <a:noFill/>
                </a:ln>
                <a:solidFill>
                  <a:prstClr val="black"/>
                </a:solidFill>
                <a:effectLst/>
                <a:uLnTx/>
                <a:uFillTx/>
                <a:latin typeface="Calibri" panose="020F0502020204030204"/>
                <a:ea typeface="+mn-ea"/>
                <a:cs typeface="+mn-cs"/>
              </a:rPr>
            </a:br>
            <a:r>
              <a:rPr lang="pt-BR" sz="4400" dirty="0">
                <a:solidFill>
                  <a:srgbClr val="000000"/>
                </a:solidFill>
                <a:latin typeface="Arial" panose="020B0604020202020204" pitchFamily="34" charset="0"/>
                <a:cs typeface="Arial" panose="020B0604020202020204" pitchFamily="34" charset="0"/>
              </a:rPr>
              <a:t/>
            </a:r>
            <a:br>
              <a:rPr lang="pt-BR" sz="4400" dirty="0">
                <a:solidFill>
                  <a:srgbClr val="000000"/>
                </a:solidFill>
                <a:latin typeface="Arial" panose="020B0604020202020204" pitchFamily="34" charset="0"/>
                <a:cs typeface="Arial" panose="020B0604020202020204" pitchFamily="34" charset="0"/>
              </a:rPr>
            </a:br>
            <a:r>
              <a:rPr lang="pt-BR" sz="4400" dirty="0">
                <a:solidFill>
                  <a:srgbClr val="000000"/>
                </a:solidFill>
                <a:latin typeface="Arial" panose="020B0604020202020204" pitchFamily="34" charset="0"/>
                <a:cs typeface="Arial" panose="020B0604020202020204" pitchFamily="34" charset="0"/>
              </a:rPr>
              <a:t/>
            </a:r>
            <a:br>
              <a:rPr lang="pt-BR" sz="4400" dirty="0">
                <a:solidFill>
                  <a:srgbClr val="000000"/>
                </a:solidFill>
                <a:latin typeface="Arial" panose="020B0604020202020204" pitchFamily="34" charset="0"/>
                <a:cs typeface="Arial" panose="020B0604020202020204" pitchFamily="34" charset="0"/>
              </a:rPr>
            </a:br>
            <a:endParaRPr lang="pt-BR" dirty="0"/>
          </a:p>
        </p:txBody>
      </p:sp>
    </p:spTree>
    <p:extLst>
      <p:ext uri="{BB962C8B-B14F-4D97-AF65-F5344CB8AC3E}">
        <p14:creationId xmlns:p14="http://schemas.microsoft.com/office/powerpoint/2010/main" val="1513079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5C81B24-B0FF-4D8F-B28C-525D05AE6874}"/>
              </a:ext>
            </a:extLst>
          </p:cNvPr>
          <p:cNvSpPr>
            <a:spLocks noGrp="1"/>
          </p:cNvSpPr>
          <p:nvPr>
            <p:ph type="title"/>
          </p:nvPr>
        </p:nvSpPr>
        <p:spPr>
          <a:xfrm>
            <a:off x="831850" y="1709738"/>
            <a:ext cx="10515600" cy="959571"/>
          </a:xfrm>
        </p:spPr>
        <p:txBody>
          <a:bodyPr/>
          <a:lstStyle/>
          <a:p>
            <a:r>
              <a:rPr lang="pt-BR" dirty="0"/>
              <a:t>LEGISLAÇÃO EXTRAVAGANTE</a:t>
            </a:r>
          </a:p>
        </p:txBody>
      </p:sp>
      <p:sp>
        <p:nvSpPr>
          <p:cNvPr id="3" name="Espaço Reservado para Texto 2">
            <a:extLst>
              <a:ext uri="{FF2B5EF4-FFF2-40B4-BE49-F238E27FC236}">
                <a16:creationId xmlns="" xmlns:a16="http://schemas.microsoft.com/office/drawing/2014/main" id="{E7A0DDB5-5D06-4C4A-8CFB-C65E14A89011}"/>
              </a:ext>
            </a:extLst>
          </p:cNvPr>
          <p:cNvSpPr>
            <a:spLocks noGrp="1"/>
          </p:cNvSpPr>
          <p:nvPr>
            <p:ph type="body" idx="1"/>
          </p:nvPr>
        </p:nvSpPr>
        <p:spPr>
          <a:xfrm>
            <a:off x="831850" y="2669309"/>
            <a:ext cx="10515600" cy="3420341"/>
          </a:xfrm>
        </p:spPr>
        <p:txBody>
          <a:bodyPr>
            <a:normAutofit/>
          </a:bodyPr>
          <a:lstStyle/>
          <a:p>
            <a:pPr marL="342900" indent="-342900">
              <a:buFontTx/>
              <a:buChar char="-"/>
            </a:pPr>
            <a:r>
              <a:rPr lang="pt-BR" sz="2600" dirty="0"/>
              <a:t>Decreto 10.030/2019 - </a:t>
            </a:r>
            <a:r>
              <a:rPr lang="de-DE" sz="1800" b="0" i="0" dirty="0">
                <a:solidFill>
                  <a:srgbClr val="000000"/>
                </a:solidFill>
                <a:effectLst/>
                <a:latin typeface="Arial" panose="020B0604020202020204" pitchFamily="34" charset="0"/>
              </a:rPr>
              <a:t>REGULAMENTO DE PRODUTOS CONTROLADOS </a:t>
            </a:r>
            <a:endParaRPr lang="pt-BR" sz="2600" dirty="0"/>
          </a:p>
          <a:p>
            <a:pPr marL="342900" indent="-342900">
              <a:buFontTx/>
              <a:buChar char="-"/>
            </a:pPr>
            <a:r>
              <a:rPr lang="pt-BR" sz="2600" dirty="0"/>
              <a:t>Decreto 9487/2019 - </a:t>
            </a:r>
            <a:r>
              <a:rPr lang="pt-BR" sz="2000" b="0" i="0" dirty="0">
                <a:solidFill>
                  <a:srgbClr val="800000"/>
                </a:solidFill>
                <a:effectLst/>
                <a:latin typeface="Arial" panose="020B0604020202020204" pitchFamily="34" charset="0"/>
              </a:rPr>
              <a:t>dispõe sobre a aquisição, o cadastro, o registro, o porte e a comercialização de armas de fogo e de munição e sobre o Sistema Nacional de Armas e o Sistema de Gerenciamento Militar de Armas.</a:t>
            </a:r>
            <a:endParaRPr lang="pt-BR" sz="2600" dirty="0"/>
          </a:p>
          <a:p>
            <a:pPr marL="342900" indent="-342900">
              <a:buFontTx/>
              <a:buChar char="-"/>
            </a:pPr>
            <a:r>
              <a:rPr lang="pt-BR" sz="2600" dirty="0"/>
              <a:t>Lei 10.826/2003 - Estatuto do Desarmamento – </a:t>
            </a:r>
          </a:p>
        </p:txBody>
      </p:sp>
    </p:spTree>
    <p:extLst>
      <p:ext uri="{BB962C8B-B14F-4D97-AF65-F5344CB8AC3E}">
        <p14:creationId xmlns:p14="http://schemas.microsoft.com/office/powerpoint/2010/main" val="13506138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5C81B24-B0FF-4D8F-B28C-525D05AE6874}"/>
              </a:ext>
            </a:extLst>
          </p:cNvPr>
          <p:cNvSpPr>
            <a:spLocks noGrp="1"/>
          </p:cNvSpPr>
          <p:nvPr>
            <p:ph type="title"/>
          </p:nvPr>
        </p:nvSpPr>
        <p:spPr>
          <a:xfrm>
            <a:off x="831850" y="444356"/>
            <a:ext cx="10515600" cy="959571"/>
          </a:xfrm>
        </p:spPr>
        <p:txBody>
          <a:bodyPr/>
          <a:lstStyle/>
          <a:p>
            <a:r>
              <a:rPr lang="pt-BR" dirty="0"/>
              <a:t>CONCEITOS BÁSICO – </a:t>
            </a:r>
            <a:r>
              <a:rPr lang="pt-BR" sz="2600" dirty="0"/>
              <a:t>Art. 3º, Dec. 10.030/19</a:t>
            </a:r>
            <a:endParaRPr lang="pt-BR" dirty="0"/>
          </a:p>
        </p:txBody>
      </p:sp>
      <p:sp>
        <p:nvSpPr>
          <p:cNvPr id="3" name="Espaço Reservado para Texto 2">
            <a:extLst>
              <a:ext uri="{FF2B5EF4-FFF2-40B4-BE49-F238E27FC236}">
                <a16:creationId xmlns="" xmlns:a16="http://schemas.microsoft.com/office/drawing/2014/main" id="{E7A0DDB5-5D06-4C4A-8CFB-C65E14A89011}"/>
              </a:ext>
            </a:extLst>
          </p:cNvPr>
          <p:cNvSpPr>
            <a:spLocks noGrp="1"/>
          </p:cNvSpPr>
          <p:nvPr>
            <p:ph type="body" idx="1"/>
          </p:nvPr>
        </p:nvSpPr>
        <p:spPr>
          <a:xfrm>
            <a:off x="831850" y="1403927"/>
            <a:ext cx="10515600" cy="3420341"/>
          </a:xfrm>
        </p:spPr>
        <p:txBody>
          <a:bodyPr>
            <a:noAutofit/>
          </a:bodyPr>
          <a:lstStyle/>
          <a:p>
            <a:pPr algn="just"/>
            <a:r>
              <a:rPr lang="pt-BR" sz="2000" b="1" dirty="0">
                <a:solidFill>
                  <a:schemeClr val="tx1"/>
                </a:solidFill>
              </a:rPr>
              <a:t>Arma de Fogo de uso permitido </a:t>
            </a:r>
            <a:r>
              <a:rPr lang="pt-BR" sz="2000" dirty="0"/>
              <a:t>- </a:t>
            </a:r>
            <a:r>
              <a:rPr lang="pt-BR" sz="2000" b="0" i="0" dirty="0">
                <a:solidFill>
                  <a:srgbClr val="000000"/>
                </a:solidFill>
                <a:effectLst/>
                <a:latin typeface="Arial" panose="020B0604020202020204" pitchFamily="34" charset="0"/>
              </a:rPr>
              <a:t>as armas de fogo semiautomáticas ou de repetição que sejam:     a) de porte, cujo calibre nominal, com a utilização de munição comum, não atinja, na saída do cano de prova, energia cinética superior a mil e duzentas libras-pé ou mil seiscentos e vinte joules;    b) portáteis de alma lisa; ou    c) portáteis de alma raiada, cujo calibre nominal, com a utilização de munição comum, não atinja, na saída do cano de prova, energia cinética superior a mil e duzentas libras-pé ou mil seiscentos e vinte joules; </a:t>
            </a:r>
          </a:p>
          <a:p>
            <a:pPr algn="just"/>
            <a:r>
              <a:rPr lang="pt-BR" sz="2000" b="1" dirty="0">
                <a:solidFill>
                  <a:srgbClr val="000000"/>
                </a:solidFill>
                <a:latin typeface="Arial" panose="020B0604020202020204" pitchFamily="34" charset="0"/>
              </a:rPr>
              <a:t>Arma de fogo de uso restrito </a:t>
            </a:r>
            <a:r>
              <a:rPr lang="pt-BR" sz="2000" dirty="0">
                <a:solidFill>
                  <a:srgbClr val="000000"/>
                </a:solidFill>
                <a:latin typeface="Arial" panose="020B0604020202020204" pitchFamily="34" charset="0"/>
              </a:rPr>
              <a:t>- </a:t>
            </a:r>
            <a:r>
              <a:rPr lang="pt-BR" sz="2000" b="0" i="0" dirty="0">
                <a:solidFill>
                  <a:srgbClr val="000000"/>
                </a:solidFill>
                <a:effectLst/>
                <a:latin typeface="Arial" panose="020B0604020202020204" pitchFamily="34" charset="0"/>
              </a:rPr>
              <a:t>as armas de fogo automáticas, de qualquer tipo ou calibre, semiautomáticas ou de repetição que sejam:   a) não portáteis;    b) de porte, cujo calibre nominal, com a utilização de munição comum, atinja, na saída do cano de prova, energia cinética superior a mil e duzentas libras-pé ou mil seiscentos e vinte joules; ou   c) portáteis de alma raiada, cujo calibre nominal, com a utilização de munição comum, atinja, na saída do cano de prova, energia cinética superior a mil e duzentas libras-pé ou mil seiscentos e vinte joules;</a:t>
            </a:r>
          </a:p>
          <a:p>
            <a:pPr algn="just"/>
            <a:r>
              <a:rPr lang="pt-BR" sz="2000" b="1" i="0" dirty="0">
                <a:solidFill>
                  <a:srgbClr val="000000"/>
                </a:solidFill>
                <a:effectLst/>
                <a:latin typeface="Arial" panose="020B0604020202020204" pitchFamily="34" charset="0"/>
              </a:rPr>
              <a:t>Arma de fogo de uso proibido: </a:t>
            </a:r>
            <a:r>
              <a:rPr lang="pt-BR" sz="2000" b="0" i="0" dirty="0">
                <a:solidFill>
                  <a:srgbClr val="000000"/>
                </a:solidFill>
                <a:effectLst/>
                <a:latin typeface="Arial" panose="020B0604020202020204" pitchFamily="34" charset="0"/>
              </a:rPr>
              <a:t>    a) as armas de fogo classificadas como de uso proibido em acordos ou tratados internacionais dos quais a República Federativa do Brasil seja signatária; e    b) as armas de fogo dissimuladas, com aparência de objetos inofensivos; </a:t>
            </a:r>
          </a:p>
        </p:txBody>
      </p:sp>
    </p:spTree>
    <p:extLst>
      <p:ext uri="{BB962C8B-B14F-4D97-AF65-F5344CB8AC3E}">
        <p14:creationId xmlns:p14="http://schemas.microsoft.com/office/powerpoint/2010/main" val="2272093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5C81B24-B0FF-4D8F-B28C-525D05AE6874}"/>
              </a:ext>
            </a:extLst>
          </p:cNvPr>
          <p:cNvSpPr>
            <a:spLocks noGrp="1"/>
          </p:cNvSpPr>
          <p:nvPr>
            <p:ph type="title"/>
          </p:nvPr>
        </p:nvSpPr>
        <p:spPr>
          <a:xfrm>
            <a:off x="831850" y="1634837"/>
            <a:ext cx="10515600" cy="969818"/>
          </a:xfrm>
        </p:spPr>
        <p:txBody>
          <a:bodyPr/>
          <a:lstStyle/>
          <a:p>
            <a:r>
              <a:rPr lang="pt-BR" dirty="0"/>
              <a:t>OBJETOS MATERIAIS – </a:t>
            </a:r>
            <a:r>
              <a:rPr lang="pt-BR" sz="2600" dirty="0"/>
              <a:t>Art. 3º, Dec. 10.030/19</a:t>
            </a:r>
            <a:endParaRPr lang="pt-BR" dirty="0"/>
          </a:p>
        </p:txBody>
      </p:sp>
      <p:sp>
        <p:nvSpPr>
          <p:cNvPr id="3" name="Espaço Reservado para Texto 2">
            <a:extLst>
              <a:ext uri="{FF2B5EF4-FFF2-40B4-BE49-F238E27FC236}">
                <a16:creationId xmlns="" xmlns:a16="http://schemas.microsoft.com/office/drawing/2014/main" id="{E7A0DDB5-5D06-4C4A-8CFB-C65E14A89011}"/>
              </a:ext>
            </a:extLst>
          </p:cNvPr>
          <p:cNvSpPr>
            <a:spLocks noGrp="1"/>
          </p:cNvSpPr>
          <p:nvPr>
            <p:ph type="body" idx="1"/>
          </p:nvPr>
        </p:nvSpPr>
        <p:spPr>
          <a:xfrm>
            <a:off x="831850" y="3048000"/>
            <a:ext cx="10515600" cy="1776268"/>
          </a:xfrm>
        </p:spPr>
        <p:txBody>
          <a:bodyPr>
            <a:noAutofit/>
          </a:bodyPr>
          <a:lstStyle/>
          <a:p>
            <a:pPr algn="ctr"/>
            <a:r>
              <a:rPr lang="pt-BR" sz="2600" b="0" i="0" dirty="0">
                <a:solidFill>
                  <a:srgbClr val="000000"/>
                </a:solidFill>
                <a:effectLst/>
                <a:latin typeface="Arial" panose="020B0604020202020204" pitchFamily="34" charset="0"/>
              </a:rPr>
              <a:t>Arma de fogo</a:t>
            </a:r>
          </a:p>
          <a:p>
            <a:pPr algn="ctr"/>
            <a:r>
              <a:rPr lang="pt-BR" sz="2600" dirty="0">
                <a:solidFill>
                  <a:srgbClr val="000000"/>
                </a:solidFill>
                <a:latin typeface="Arial" panose="020B0604020202020204" pitchFamily="34" charset="0"/>
              </a:rPr>
              <a:t>Acessório – silenciador suprime o estampido</a:t>
            </a:r>
          </a:p>
          <a:p>
            <a:pPr algn="ctr"/>
            <a:r>
              <a:rPr lang="pt-BR" sz="2600" b="0" i="0" dirty="0">
                <a:solidFill>
                  <a:srgbClr val="000000"/>
                </a:solidFill>
                <a:effectLst/>
                <a:latin typeface="Arial" panose="020B0604020202020204" pitchFamily="34" charset="0"/>
              </a:rPr>
              <a:t>Munição</a:t>
            </a:r>
          </a:p>
          <a:p>
            <a:pPr algn="ctr"/>
            <a:r>
              <a:rPr lang="pt-BR" sz="2600" dirty="0">
                <a:solidFill>
                  <a:srgbClr val="000000"/>
                </a:solidFill>
                <a:latin typeface="Arial" panose="020B0604020202020204" pitchFamily="34" charset="0"/>
              </a:rPr>
              <a:t>Explosivo</a:t>
            </a:r>
          </a:p>
          <a:p>
            <a:pPr algn="just"/>
            <a:endParaRPr lang="pt-BR" sz="2000"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32984288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5C81B24-B0FF-4D8F-B28C-525D05AE6874}"/>
              </a:ext>
            </a:extLst>
          </p:cNvPr>
          <p:cNvSpPr>
            <a:spLocks noGrp="1"/>
          </p:cNvSpPr>
          <p:nvPr>
            <p:ph type="title"/>
          </p:nvPr>
        </p:nvSpPr>
        <p:spPr>
          <a:xfrm>
            <a:off x="831850" y="444356"/>
            <a:ext cx="10515600" cy="959571"/>
          </a:xfrm>
        </p:spPr>
        <p:txBody>
          <a:bodyPr/>
          <a:lstStyle/>
          <a:p>
            <a:r>
              <a:rPr lang="pt-BR" dirty="0"/>
              <a:t>COMPETÊNCIAS</a:t>
            </a:r>
          </a:p>
        </p:txBody>
      </p:sp>
      <p:sp>
        <p:nvSpPr>
          <p:cNvPr id="3" name="Espaço Reservado para Texto 2">
            <a:extLst>
              <a:ext uri="{FF2B5EF4-FFF2-40B4-BE49-F238E27FC236}">
                <a16:creationId xmlns="" xmlns:a16="http://schemas.microsoft.com/office/drawing/2014/main" id="{E7A0DDB5-5D06-4C4A-8CFB-C65E14A89011}"/>
              </a:ext>
            </a:extLst>
          </p:cNvPr>
          <p:cNvSpPr>
            <a:spLocks noGrp="1"/>
          </p:cNvSpPr>
          <p:nvPr>
            <p:ph type="body" idx="1"/>
          </p:nvPr>
        </p:nvSpPr>
        <p:spPr>
          <a:xfrm>
            <a:off x="831850" y="1403927"/>
            <a:ext cx="10515600" cy="3420341"/>
          </a:xfrm>
        </p:spPr>
        <p:txBody>
          <a:bodyPr>
            <a:noAutofit/>
          </a:bodyPr>
          <a:lstStyle/>
          <a:p>
            <a:pPr algn="just"/>
            <a:r>
              <a:rPr lang="pt-BR" sz="2000" b="0" i="0" dirty="0">
                <a:solidFill>
                  <a:srgbClr val="000000"/>
                </a:solidFill>
                <a:effectLst/>
                <a:latin typeface="Arial" panose="020B0604020202020204" pitchFamily="34" charset="0"/>
              </a:rPr>
              <a:t>Posse de arma de uso permitido:  </a:t>
            </a:r>
          </a:p>
          <a:p>
            <a:pPr marL="342900" indent="-342900" algn="just">
              <a:buFontTx/>
              <a:buChar char="-"/>
            </a:pPr>
            <a:r>
              <a:rPr lang="pt-BR" sz="2000" dirty="0">
                <a:solidFill>
                  <a:srgbClr val="000000"/>
                </a:solidFill>
                <a:latin typeface="Arial" panose="020B0604020202020204" pitchFamily="34" charset="0"/>
              </a:rPr>
              <a:t>SINARM – SISTEMA NACIONAL DE ARMAS</a:t>
            </a:r>
          </a:p>
          <a:p>
            <a:pPr marL="342900" indent="-342900" algn="just">
              <a:buFontTx/>
              <a:buChar char="-"/>
            </a:pPr>
            <a:r>
              <a:rPr lang="pt-BR" sz="2000" dirty="0">
                <a:solidFill>
                  <a:srgbClr val="000000"/>
                </a:solidFill>
                <a:latin typeface="Arial" panose="020B0604020202020204" pitchFamily="34" charset="0"/>
              </a:rPr>
              <a:t>POLÍCIA FEDERAL</a:t>
            </a:r>
          </a:p>
          <a:p>
            <a:pPr algn="just"/>
            <a:endParaRPr lang="pt-BR" sz="2000" b="0" i="0" dirty="0">
              <a:solidFill>
                <a:srgbClr val="000000"/>
              </a:solidFill>
              <a:effectLst/>
              <a:latin typeface="Arial" panose="020B0604020202020204" pitchFamily="34" charset="0"/>
            </a:endParaRPr>
          </a:p>
          <a:p>
            <a:pPr algn="just"/>
            <a:r>
              <a:rPr lang="pt-BR" sz="2000" dirty="0">
                <a:solidFill>
                  <a:srgbClr val="000000"/>
                </a:solidFill>
                <a:latin typeface="Arial" panose="020B0604020202020204" pitchFamily="34" charset="0"/>
              </a:rPr>
              <a:t>Estatuto do Desarmamento:</a:t>
            </a:r>
            <a:endParaRPr lang="pt-BR" sz="2000" b="0" i="0" dirty="0">
              <a:solidFill>
                <a:srgbClr val="000000"/>
              </a:solidFill>
              <a:effectLst/>
              <a:latin typeface="Arial" panose="020B0604020202020204" pitchFamily="34" charset="0"/>
            </a:endParaRPr>
          </a:p>
          <a:p>
            <a:pPr algn="just"/>
            <a:r>
              <a:rPr lang="pt-BR" sz="2600" b="0" i="0" dirty="0">
                <a:solidFill>
                  <a:srgbClr val="000000"/>
                </a:solidFill>
                <a:effectLst/>
                <a:latin typeface="Arial" panose="020B0604020202020204" pitchFamily="34" charset="0"/>
              </a:rPr>
              <a:t>Art. 5</a:t>
            </a:r>
            <a:r>
              <a:rPr lang="pt-BR" sz="2600" b="0" i="0" u="sng" baseline="30000" dirty="0">
                <a:solidFill>
                  <a:srgbClr val="000000"/>
                </a:solidFill>
                <a:effectLst/>
                <a:latin typeface="Arial" panose="020B0604020202020204" pitchFamily="34" charset="0"/>
              </a:rPr>
              <a:t>o</a:t>
            </a:r>
            <a:r>
              <a:rPr lang="pt-BR" sz="2600" b="0" i="0" dirty="0">
                <a:solidFill>
                  <a:srgbClr val="000000"/>
                </a:solidFill>
                <a:effectLst/>
                <a:latin typeface="Arial" panose="020B0604020202020204" pitchFamily="34" charset="0"/>
              </a:rPr>
              <a:t> O certificado de Registro de Arma de Fogo, com validade em todo o território nacional, autoriza o seu proprietário a manter a arma de fogo exclusivamente no interior de sua residência ou domicílio, ou dependência desses, ou, ainda, no seu local de trabalho, desde que seja ele o titular ou o responsável legal pelo estabelecimento ou empresa.                      </a:t>
            </a:r>
          </a:p>
          <a:p>
            <a:pPr algn="just"/>
            <a:r>
              <a:rPr lang="pt-BR" sz="2600" b="0" i="0" dirty="0">
                <a:solidFill>
                  <a:srgbClr val="000000"/>
                </a:solidFill>
                <a:effectLst/>
                <a:latin typeface="Arial" panose="020B0604020202020204" pitchFamily="34" charset="0"/>
              </a:rPr>
              <a:t>        § 1</a:t>
            </a:r>
            <a:r>
              <a:rPr lang="pt-BR" sz="2600" b="0" i="0" u="sng" baseline="30000" dirty="0">
                <a:solidFill>
                  <a:srgbClr val="000000"/>
                </a:solidFill>
                <a:effectLst/>
                <a:latin typeface="Arial" panose="020B0604020202020204" pitchFamily="34" charset="0"/>
              </a:rPr>
              <a:t>o</a:t>
            </a:r>
            <a:r>
              <a:rPr lang="pt-BR" sz="2600" b="0" i="0" dirty="0">
                <a:solidFill>
                  <a:srgbClr val="000000"/>
                </a:solidFill>
                <a:effectLst/>
                <a:latin typeface="Arial" panose="020B0604020202020204" pitchFamily="34" charset="0"/>
              </a:rPr>
              <a:t> O certificado de registro de arma de fogo será expedido pela Polícia Federal e será precedido de autorização do </a:t>
            </a:r>
            <a:r>
              <a:rPr lang="pt-BR" sz="2600" b="0" i="0" dirty="0" err="1">
                <a:solidFill>
                  <a:srgbClr val="000000"/>
                </a:solidFill>
                <a:effectLst/>
                <a:latin typeface="Arial" panose="020B0604020202020204" pitchFamily="34" charset="0"/>
              </a:rPr>
              <a:t>Sinarm</a:t>
            </a:r>
            <a:r>
              <a:rPr lang="pt-BR" sz="2600" b="0" i="0" dirty="0">
                <a:solidFill>
                  <a:srgbClr val="000000"/>
                </a:solidFill>
                <a:effectLst/>
                <a:latin typeface="Arial" panose="020B0604020202020204" pitchFamily="34" charset="0"/>
              </a:rPr>
              <a:t>.</a:t>
            </a:r>
            <a:endParaRPr lang="pt-BR" sz="2600" b="0" i="0" dirty="0">
              <a:solidFill>
                <a:srgbClr val="000000"/>
              </a:solidFill>
              <a:effectLst/>
              <a:latin typeface="Times New Roman" panose="02020603050405020304" pitchFamily="18" charset="0"/>
            </a:endParaRPr>
          </a:p>
          <a:p>
            <a:pPr algn="just"/>
            <a:endParaRPr lang="pt-BR" sz="2000" b="0" i="0" dirty="0">
              <a:solidFill>
                <a:srgbClr val="000000"/>
              </a:solidFill>
              <a:effectLst/>
              <a:latin typeface="Arial" panose="020B0604020202020204" pitchFamily="34" charset="0"/>
            </a:endParaRPr>
          </a:p>
        </p:txBody>
      </p:sp>
    </p:spTree>
    <p:extLst>
      <p:ext uri="{BB962C8B-B14F-4D97-AF65-F5344CB8AC3E}">
        <p14:creationId xmlns:p14="http://schemas.microsoft.com/office/powerpoint/2010/main" val="5403327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5C81B24-B0FF-4D8F-B28C-525D05AE6874}"/>
              </a:ext>
            </a:extLst>
          </p:cNvPr>
          <p:cNvSpPr>
            <a:spLocks noGrp="1"/>
          </p:cNvSpPr>
          <p:nvPr>
            <p:ph type="title"/>
          </p:nvPr>
        </p:nvSpPr>
        <p:spPr>
          <a:xfrm>
            <a:off x="831850" y="444356"/>
            <a:ext cx="10515600" cy="959571"/>
          </a:xfrm>
        </p:spPr>
        <p:txBody>
          <a:bodyPr/>
          <a:lstStyle/>
          <a:p>
            <a:r>
              <a:rPr lang="pt-BR" dirty="0"/>
              <a:t>COMPETÊNCIAS</a:t>
            </a:r>
          </a:p>
        </p:txBody>
      </p:sp>
      <p:sp>
        <p:nvSpPr>
          <p:cNvPr id="3" name="Espaço Reservado para Texto 2">
            <a:extLst>
              <a:ext uri="{FF2B5EF4-FFF2-40B4-BE49-F238E27FC236}">
                <a16:creationId xmlns="" xmlns:a16="http://schemas.microsoft.com/office/drawing/2014/main" id="{E7A0DDB5-5D06-4C4A-8CFB-C65E14A89011}"/>
              </a:ext>
            </a:extLst>
          </p:cNvPr>
          <p:cNvSpPr>
            <a:spLocks noGrp="1"/>
          </p:cNvSpPr>
          <p:nvPr>
            <p:ph type="body" idx="1"/>
          </p:nvPr>
        </p:nvSpPr>
        <p:spPr>
          <a:xfrm>
            <a:off x="831850" y="1403927"/>
            <a:ext cx="10515600" cy="3420341"/>
          </a:xfrm>
        </p:spPr>
        <p:txBody>
          <a:bodyPr>
            <a:noAutofit/>
          </a:bodyPr>
          <a:lstStyle/>
          <a:p>
            <a:pPr algn="just"/>
            <a:r>
              <a:rPr lang="pt-BR" sz="2000" b="0" i="0" dirty="0">
                <a:solidFill>
                  <a:srgbClr val="000000"/>
                </a:solidFill>
                <a:effectLst/>
                <a:latin typeface="Arial" panose="020B0604020202020204" pitchFamily="34" charset="0"/>
              </a:rPr>
              <a:t>Posse de arma de uso restrito:  </a:t>
            </a:r>
          </a:p>
          <a:p>
            <a:pPr marL="342900" indent="-342900" algn="just">
              <a:buFontTx/>
              <a:buChar char="-"/>
            </a:pPr>
            <a:r>
              <a:rPr lang="pt-BR" sz="2000" dirty="0">
                <a:solidFill>
                  <a:srgbClr val="000000"/>
                </a:solidFill>
                <a:latin typeface="Arial" panose="020B0604020202020204" pitchFamily="34" charset="0"/>
              </a:rPr>
              <a:t>SIGMA -  Sistema de Gerenciamento Militar de Armas</a:t>
            </a:r>
          </a:p>
          <a:p>
            <a:pPr marL="342900" indent="-342900" algn="just">
              <a:buFontTx/>
              <a:buChar char="-"/>
            </a:pPr>
            <a:r>
              <a:rPr lang="pt-BR" sz="2000" dirty="0">
                <a:solidFill>
                  <a:srgbClr val="000000"/>
                </a:solidFill>
                <a:latin typeface="Arial" panose="020B0604020202020204" pitchFamily="34" charset="0"/>
              </a:rPr>
              <a:t>COMANDO DO EXÉRCITO</a:t>
            </a:r>
          </a:p>
          <a:p>
            <a:pPr algn="just"/>
            <a:endParaRPr lang="pt-BR" sz="2000" b="0" i="0" dirty="0">
              <a:solidFill>
                <a:srgbClr val="000000"/>
              </a:solidFill>
              <a:effectLst/>
              <a:latin typeface="Arial" panose="020B0604020202020204" pitchFamily="34" charset="0"/>
            </a:endParaRPr>
          </a:p>
          <a:p>
            <a:pPr algn="just"/>
            <a:r>
              <a:rPr lang="pt-BR" sz="2000" dirty="0">
                <a:solidFill>
                  <a:srgbClr val="000000"/>
                </a:solidFill>
                <a:latin typeface="Arial" panose="020B0604020202020204" pitchFamily="34" charset="0"/>
              </a:rPr>
              <a:t>Estatuto do Desarmamento:</a:t>
            </a:r>
            <a:endParaRPr lang="pt-BR" sz="2000" b="0" i="0" dirty="0">
              <a:solidFill>
                <a:srgbClr val="000000"/>
              </a:solidFill>
              <a:effectLst/>
              <a:latin typeface="Arial" panose="020B0604020202020204" pitchFamily="34" charset="0"/>
            </a:endParaRPr>
          </a:p>
          <a:p>
            <a:pPr algn="just"/>
            <a:r>
              <a:rPr lang="pt-BR" sz="1200" b="0" i="0" dirty="0">
                <a:solidFill>
                  <a:srgbClr val="000000"/>
                </a:solidFill>
                <a:effectLst/>
                <a:latin typeface="Arial" panose="020B0604020202020204" pitchFamily="34" charset="0"/>
              </a:rPr>
              <a:t> </a:t>
            </a:r>
            <a:r>
              <a:rPr lang="pt-BR" sz="2600" b="0" i="0" dirty="0">
                <a:solidFill>
                  <a:srgbClr val="000000"/>
                </a:solidFill>
                <a:effectLst/>
                <a:latin typeface="Arial" panose="020B0604020202020204" pitchFamily="34" charset="0"/>
              </a:rPr>
              <a:t>Art. 3</a:t>
            </a:r>
            <a:r>
              <a:rPr lang="pt-BR" sz="2600" b="0" i="0" u="sng" baseline="30000" dirty="0">
                <a:solidFill>
                  <a:srgbClr val="000000"/>
                </a:solidFill>
                <a:effectLst/>
                <a:latin typeface="Arial" panose="020B0604020202020204" pitchFamily="34" charset="0"/>
              </a:rPr>
              <a:t>o</a:t>
            </a:r>
            <a:r>
              <a:rPr lang="pt-BR" sz="2600" b="0" i="0" dirty="0">
                <a:solidFill>
                  <a:srgbClr val="000000"/>
                </a:solidFill>
                <a:effectLst/>
                <a:latin typeface="Arial" panose="020B0604020202020204" pitchFamily="34" charset="0"/>
              </a:rPr>
              <a:t> É obrigatório o registro de arma de fogo no órgão competente.</a:t>
            </a:r>
            <a:endParaRPr lang="pt-BR" sz="2600" b="0" i="0" dirty="0">
              <a:solidFill>
                <a:srgbClr val="000000"/>
              </a:solidFill>
              <a:effectLst/>
              <a:latin typeface="Times New Roman" panose="02020603050405020304" pitchFamily="18" charset="0"/>
            </a:endParaRPr>
          </a:p>
          <a:p>
            <a:pPr algn="just"/>
            <a:r>
              <a:rPr lang="pt-BR" sz="2600" b="0" i="0" dirty="0">
                <a:solidFill>
                  <a:srgbClr val="000000"/>
                </a:solidFill>
                <a:effectLst/>
                <a:latin typeface="Arial" panose="020B0604020202020204" pitchFamily="34" charset="0"/>
              </a:rPr>
              <a:t>        Parágrafo único. As armas de fogo de uso restrito serão registradas no Comando do Exército, na forma do regulamento desta Lei.</a:t>
            </a:r>
            <a:endParaRPr lang="pt-BR" sz="26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21745311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5C81B24-B0FF-4D8F-B28C-525D05AE6874}"/>
              </a:ext>
            </a:extLst>
          </p:cNvPr>
          <p:cNvSpPr>
            <a:spLocks noGrp="1"/>
          </p:cNvSpPr>
          <p:nvPr>
            <p:ph type="title"/>
          </p:nvPr>
        </p:nvSpPr>
        <p:spPr>
          <a:xfrm>
            <a:off x="838200" y="167266"/>
            <a:ext cx="10515600" cy="959571"/>
          </a:xfrm>
        </p:spPr>
        <p:txBody>
          <a:bodyPr/>
          <a:lstStyle/>
          <a:p>
            <a:r>
              <a:rPr lang="pt-BR" dirty="0"/>
              <a:t>COMPETÊNCIAS DO SINARM</a:t>
            </a:r>
          </a:p>
        </p:txBody>
      </p:sp>
      <p:sp>
        <p:nvSpPr>
          <p:cNvPr id="3" name="Espaço Reservado para Texto 2">
            <a:extLst>
              <a:ext uri="{FF2B5EF4-FFF2-40B4-BE49-F238E27FC236}">
                <a16:creationId xmlns="" xmlns:a16="http://schemas.microsoft.com/office/drawing/2014/main" id="{E7A0DDB5-5D06-4C4A-8CFB-C65E14A89011}"/>
              </a:ext>
            </a:extLst>
          </p:cNvPr>
          <p:cNvSpPr>
            <a:spLocks noGrp="1"/>
          </p:cNvSpPr>
          <p:nvPr>
            <p:ph type="body" idx="1"/>
          </p:nvPr>
        </p:nvSpPr>
        <p:spPr>
          <a:xfrm>
            <a:off x="360217" y="960581"/>
            <a:ext cx="11563927" cy="3420341"/>
          </a:xfrm>
        </p:spPr>
        <p:txBody>
          <a:bodyPr>
            <a:noAutofit/>
          </a:bodyPr>
          <a:lstStyle/>
          <a:p>
            <a:pPr algn="just"/>
            <a:r>
              <a:rPr lang="pt-BR" sz="1400" b="0" i="0" dirty="0">
                <a:solidFill>
                  <a:srgbClr val="000000"/>
                </a:solidFill>
                <a:effectLst/>
                <a:latin typeface="Arial" panose="020B0604020202020204" pitchFamily="34" charset="0"/>
              </a:rPr>
              <a:t>Art. 1</a:t>
            </a:r>
            <a:r>
              <a:rPr lang="pt-BR" sz="1400" b="0" i="0" u="sng" baseline="30000" dirty="0">
                <a:solidFill>
                  <a:srgbClr val="000000"/>
                </a:solidFill>
                <a:effectLst/>
                <a:latin typeface="Arial" panose="020B0604020202020204" pitchFamily="34" charset="0"/>
              </a:rPr>
              <a:t>o</a:t>
            </a:r>
            <a:r>
              <a:rPr lang="pt-BR" sz="1400" b="0" i="0" dirty="0">
                <a:solidFill>
                  <a:srgbClr val="000000"/>
                </a:solidFill>
                <a:effectLst/>
                <a:latin typeface="Arial" panose="020B0604020202020204" pitchFamily="34" charset="0"/>
              </a:rPr>
              <a:t> O Sistema Nacional de Armas – </a:t>
            </a:r>
            <a:r>
              <a:rPr lang="pt-BR" sz="1400" b="0" i="0" dirty="0" err="1">
                <a:solidFill>
                  <a:srgbClr val="000000"/>
                </a:solidFill>
                <a:effectLst/>
                <a:latin typeface="Arial" panose="020B0604020202020204" pitchFamily="34" charset="0"/>
              </a:rPr>
              <a:t>Sinarm</a:t>
            </a:r>
            <a:r>
              <a:rPr lang="pt-BR" sz="1400" b="0" i="0" dirty="0">
                <a:solidFill>
                  <a:srgbClr val="000000"/>
                </a:solidFill>
                <a:effectLst/>
                <a:latin typeface="Arial" panose="020B0604020202020204" pitchFamily="34" charset="0"/>
              </a:rPr>
              <a:t>, instituído no Ministério da Justiça, no âmbito da Polícia Federal, tem circunscrição em todo o território nacional.</a:t>
            </a:r>
          </a:p>
          <a:p>
            <a:pPr algn="just"/>
            <a:r>
              <a:rPr lang="pt-BR" sz="1400" b="0" i="0" dirty="0">
                <a:solidFill>
                  <a:srgbClr val="000000"/>
                </a:solidFill>
                <a:effectLst/>
                <a:latin typeface="Arial" panose="020B0604020202020204" pitchFamily="34" charset="0"/>
              </a:rPr>
              <a:t>Art. 2</a:t>
            </a:r>
            <a:r>
              <a:rPr lang="pt-BR" sz="1400" b="0" i="0" u="sng" baseline="30000" dirty="0">
                <a:solidFill>
                  <a:srgbClr val="000000"/>
                </a:solidFill>
                <a:effectLst/>
                <a:latin typeface="Arial" panose="020B0604020202020204" pitchFamily="34" charset="0"/>
              </a:rPr>
              <a:t>o</a:t>
            </a:r>
            <a:r>
              <a:rPr lang="pt-BR" sz="1400" b="0" i="0" dirty="0">
                <a:solidFill>
                  <a:srgbClr val="000000"/>
                </a:solidFill>
                <a:effectLst/>
                <a:latin typeface="Arial" panose="020B0604020202020204" pitchFamily="34" charset="0"/>
              </a:rPr>
              <a:t> Ao </a:t>
            </a:r>
            <a:r>
              <a:rPr lang="pt-BR" sz="1400" b="0" i="0" dirty="0" err="1">
                <a:solidFill>
                  <a:srgbClr val="000000"/>
                </a:solidFill>
                <a:effectLst/>
                <a:latin typeface="Arial" panose="020B0604020202020204" pitchFamily="34" charset="0"/>
              </a:rPr>
              <a:t>Sinarm</a:t>
            </a:r>
            <a:r>
              <a:rPr lang="pt-BR" sz="1400" b="0" i="0" dirty="0">
                <a:solidFill>
                  <a:srgbClr val="000000"/>
                </a:solidFill>
                <a:effectLst/>
                <a:latin typeface="Arial" panose="020B0604020202020204" pitchFamily="34" charset="0"/>
              </a:rPr>
              <a:t> </a:t>
            </a:r>
            <a:r>
              <a:rPr lang="pt-BR" sz="1400" b="1" i="0" dirty="0">
                <a:solidFill>
                  <a:srgbClr val="000000"/>
                </a:solidFill>
                <a:effectLst/>
                <a:latin typeface="Arial" panose="020B0604020202020204" pitchFamily="34" charset="0"/>
              </a:rPr>
              <a:t>compete:</a:t>
            </a:r>
            <a:endParaRPr lang="pt-BR" sz="1400" b="1" i="0" dirty="0">
              <a:solidFill>
                <a:srgbClr val="000000"/>
              </a:solidFill>
              <a:effectLst/>
              <a:latin typeface="Times New Roman" panose="02020603050405020304" pitchFamily="18" charset="0"/>
            </a:endParaRPr>
          </a:p>
          <a:p>
            <a:pPr algn="just"/>
            <a:r>
              <a:rPr lang="pt-BR" sz="1400" b="0" i="0" dirty="0">
                <a:solidFill>
                  <a:srgbClr val="000000"/>
                </a:solidFill>
                <a:effectLst/>
                <a:latin typeface="Arial" panose="020B0604020202020204" pitchFamily="34" charset="0"/>
              </a:rPr>
              <a:t>        I – identificar as características e a propriedade de armas de fogo, mediante </a:t>
            </a:r>
            <a:r>
              <a:rPr lang="pt-BR" sz="1400" b="1" i="0" dirty="0">
                <a:solidFill>
                  <a:srgbClr val="000000"/>
                </a:solidFill>
                <a:effectLst/>
                <a:latin typeface="Arial" panose="020B0604020202020204" pitchFamily="34" charset="0"/>
              </a:rPr>
              <a:t>cadastro</a:t>
            </a:r>
            <a:r>
              <a:rPr lang="pt-BR" sz="1400" b="0" i="0" dirty="0">
                <a:solidFill>
                  <a:srgbClr val="000000"/>
                </a:solidFill>
                <a:effectLst/>
                <a:latin typeface="Arial" panose="020B0604020202020204" pitchFamily="34" charset="0"/>
              </a:rPr>
              <a:t>;</a:t>
            </a:r>
            <a:endParaRPr lang="pt-BR" sz="1400" b="0" i="0" dirty="0">
              <a:solidFill>
                <a:srgbClr val="000000"/>
              </a:solidFill>
              <a:effectLst/>
              <a:latin typeface="Times New Roman" panose="02020603050405020304" pitchFamily="18" charset="0"/>
            </a:endParaRPr>
          </a:p>
          <a:p>
            <a:pPr algn="just"/>
            <a:r>
              <a:rPr lang="pt-BR" sz="1400" b="0" i="0" dirty="0">
                <a:solidFill>
                  <a:srgbClr val="000000"/>
                </a:solidFill>
                <a:effectLst/>
                <a:latin typeface="Arial" panose="020B0604020202020204" pitchFamily="34" charset="0"/>
              </a:rPr>
              <a:t>        II – </a:t>
            </a:r>
            <a:r>
              <a:rPr lang="pt-BR" sz="1400" b="1" i="0" dirty="0">
                <a:solidFill>
                  <a:srgbClr val="000000"/>
                </a:solidFill>
                <a:effectLst/>
                <a:latin typeface="Arial" panose="020B0604020202020204" pitchFamily="34" charset="0"/>
              </a:rPr>
              <a:t>cadastrar </a:t>
            </a:r>
            <a:r>
              <a:rPr lang="pt-BR" sz="1400" b="0" i="0" dirty="0">
                <a:solidFill>
                  <a:srgbClr val="000000"/>
                </a:solidFill>
                <a:effectLst/>
                <a:latin typeface="Arial" panose="020B0604020202020204" pitchFamily="34" charset="0"/>
              </a:rPr>
              <a:t>as armas de fogo produzidas, importadas e vendidas no País;</a:t>
            </a:r>
            <a:endParaRPr lang="pt-BR" sz="1400" b="0" i="0" dirty="0">
              <a:solidFill>
                <a:srgbClr val="000000"/>
              </a:solidFill>
              <a:effectLst/>
              <a:latin typeface="Times New Roman" panose="02020603050405020304" pitchFamily="18" charset="0"/>
            </a:endParaRPr>
          </a:p>
          <a:p>
            <a:pPr algn="just"/>
            <a:r>
              <a:rPr lang="pt-BR" sz="1400" b="0" i="0" dirty="0">
                <a:solidFill>
                  <a:srgbClr val="000000"/>
                </a:solidFill>
                <a:effectLst/>
                <a:latin typeface="Arial" panose="020B0604020202020204" pitchFamily="34" charset="0"/>
              </a:rPr>
              <a:t>        III – </a:t>
            </a:r>
            <a:r>
              <a:rPr lang="pt-BR" sz="1400" b="1" i="0" dirty="0">
                <a:solidFill>
                  <a:srgbClr val="000000"/>
                </a:solidFill>
                <a:effectLst/>
                <a:latin typeface="Arial" panose="020B0604020202020204" pitchFamily="34" charset="0"/>
              </a:rPr>
              <a:t>cadastrar</a:t>
            </a:r>
            <a:r>
              <a:rPr lang="pt-BR" sz="1400" b="0" i="0" dirty="0">
                <a:solidFill>
                  <a:srgbClr val="000000"/>
                </a:solidFill>
                <a:effectLst/>
                <a:latin typeface="Arial" panose="020B0604020202020204" pitchFamily="34" charset="0"/>
              </a:rPr>
              <a:t> as autorizações de porte de arma de fogo e as renovações expedidas pela Polícia Federal;</a:t>
            </a:r>
            <a:endParaRPr lang="pt-BR" sz="1400" b="0" i="0" dirty="0">
              <a:solidFill>
                <a:srgbClr val="000000"/>
              </a:solidFill>
              <a:effectLst/>
              <a:latin typeface="Times New Roman" panose="02020603050405020304" pitchFamily="18" charset="0"/>
            </a:endParaRPr>
          </a:p>
          <a:p>
            <a:pPr algn="just"/>
            <a:r>
              <a:rPr lang="pt-BR" sz="1400" b="0" i="0" dirty="0">
                <a:solidFill>
                  <a:srgbClr val="000000"/>
                </a:solidFill>
                <a:effectLst/>
                <a:latin typeface="Arial" panose="020B0604020202020204" pitchFamily="34" charset="0"/>
              </a:rPr>
              <a:t>        IV – </a:t>
            </a:r>
            <a:r>
              <a:rPr lang="pt-BR" sz="1400" b="1" i="0" dirty="0">
                <a:solidFill>
                  <a:srgbClr val="000000"/>
                </a:solidFill>
                <a:effectLst/>
                <a:latin typeface="Arial" panose="020B0604020202020204" pitchFamily="34" charset="0"/>
              </a:rPr>
              <a:t>cadastrar </a:t>
            </a:r>
            <a:r>
              <a:rPr lang="pt-BR" sz="1400" b="0" i="0" dirty="0">
                <a:solidFill>
                  <a:srgbClr val="000000"/>
                </a:solidFill>
                <a:effectLst/>
                <a:latin typeface="Arial" panose="020B0604020202020204" pitchFamily="34" charset="0"/>
              </a:rPr>
              <a:t>as transferências de propriedade, extravio, furto, roubo e outras ocorrências suscetíveis de alterar os dados cadastrais, inclusive as decorrentes de fechamento de empresas de segurança privada e de transporte de valores;</a:t>
            </a:r>
            <a:endParaRPr lang="pt-BR" sz="1400" b="0" i="0" dirty="0">
              <a:solidFill>
                <a:srgbClr val="000000"/>
              </a:solidFill>
              <a:effectLst/>
              <a:latin typeface="Times New Roman" panose="02020603050405020304" pitchFamily="18" charset="0"/>
            </a:endParaRPr>
          </a:p>
          <a:p>
            <a:pPr algn="just"/>
            <a:r>
              <a:rPr lang="pt-BR" sz="1400" b="0" i="0" dirty="0">
                <a:solidFill>
                  <a:srgbClr val="000000"/>
                </a:solidFill>
                <a:effectLst/>
                <a:latin typeface="Arial" panose="020B0604020202020204" pitchFamily="34" charset="0"/>
              </a:rPr>
              <a:t>        V – identificar as modificações que alterem as características ou o funcionamento de arma de fogo;</a:t>
            </a:r>
            <a:endParaRPr lang="pt-BR" sz="1400" b="0" i="0" dirty="0">
              <a:solidFill>
                <a:srgbClr val="000000"/>
              </a:solidFill>
              <a:effectLst/>
              <a:latin typeface="Times New Roman" panose="02020603050405020304" pitchFamily="18" charset="0"/>
            </a:endParaRPr>
          </a:p>
          <a:p>
            <a:pPr algn="just"/>
            <a:r>
              <a:rPr lang="pt-BR" sz="1400" b="0" i="0" dirty="0">
                <a:solidFill>
                  <a:srgbClr val="000000"/>
                </a:solidFill>
                <a:effectLst/>
                <a:latin typeface="Arial" panose="020B0604020202020204" pitchFamily="34" charset="0"/>
              </a:rPr>
              <a:t>        VI – integrar no cadastro os acervos policiais já existentes;</a:t>
            </a:r>
            <a:endParaRPr lang="pt-BR" sz="1400" b="0" i="0" dirty="0">
              <a:solidFill>
                <a:srgbClr val="000000"/>
              </a:solidFill>
              <a:effectLst/>
              <a:latin typeface="Times New Roman" panose="02020603050405020304" pitchFamily="18" charset="0"/>
            </a:endParaRPr>
          </a:p>
          <a:p>
            <a:pPr algn="just"/>
            <a:r>
              <a:rPr lang="pt-BR" sz="1400" b="0" i="0" dirty="0">
                <a:solidFill>
                  <a:srgbClr val="000000"/>
                </a:solidFill>
                <a:effectLst/>
                <a:latin typeface="Arial" panose="020B0604020202020204" pitchFamily="34" charset="0"/>
              </a:rPr>
              <a:t>        VII – cadastrar as apreensões de armas de fogo, inclusive as vinculadas a procedimentos policiais e judiciais;</a:t>
            </a:r>
            <a:endParaRPr lang="pt-BR" sz="1400" b="0" i="0" dirty="0">
              <a:solidFill>
                <a:srgbClr val="000000"/>
              </a:solidFill>
              <a:effectLst/>
              <a:latin typeface="Times New Roman" panose="02020603050405020304" pitchFamily="18" charset="0"/>
            </a:endParaRPr>
          </a:p>
          <a:p>
            <a:pPr algn="just"/>
            <a:r>
              <a:rPr lang="pt-BR" sz="1400" b="0" i="0" dirty="0">
                <a:solidFill>
                  <a:srgbClr val="000000"/>
                </a:solidFill>
                <a:effectLst/>
                <a:latin typeface="Arial" panose="020B0604020202020204" pitchFamily="34" charset="0"/>
              </a:rPr>
              <a:t>        VIII – cadastrar os armeiros em atividade no País, bem como conceder licença para exercer a atividade;</a:t>
            </a:r>
            <a:endParaRPr lang="pt-BR" sz="1400" b="0" i="0" dirty="0">
              <a:solidFill>
                <a:srgbClr val="000000"/>
              </a:solidFill>
              <a:effectLst/>
              <a:latin typeface="Times New Roman" panose="02020603050405020304" pitchFamily="18" charset="0"/>
            </a:endParaRPr>
          </a:p>
          <a:p>
            <a:pPr algn="just"/>
            <a:r>
              <a:rPr lang="pt-BR" sz="1400" b="0" i="0" dirty="0">
                <a:solidFill>
                  <a:srgbClr val="000000"/>
                </a:solidFill>
                <a:effectLst/>
                <a:latin typeface="Arial" panose="020B0604020202020204" pitchFamily="34" charset="0"/>
              </a:rPr>
              <a:t>        IX – cadastrar mediante registro os produtores, atacadistas, varejistas, exportadores e importadores autorizados de armas de fogo, acessórios e munições;</a:t>
            </a:r>
            <a:endParaRPr lang="pt-BR" sz="1400" b="0" i="0" dirty="0">
              <a:solidFill>
                <a:srgbClr val="000000"/>
              </a:solidFill>
              <a:effectLst/>
              <a:latin typeface="Times New Roman" panose="02020603050405020304" pitchFamily="18" charset="0"/>
            </a:endParaRPr>
          </a:p>
          <a:p>
            <a:pPr algn="just"/>
            <a:r>
              <a:rPr lang="pt-BR" sz="1400" b="0" i="0" dirty="0">
                <a:solidFill>
                  <a:srgbClr val="000000"/>
                </a:solidFill>
                <a:effectLst/>
                <a:latin typeface="Arial" panose="020B0604020202020204" pitchFamily="34" charset="0"/>
              </a:rPr>
              <a:t>        X – cadastrar a identificação do cano da arma, as características das impressões de </a:t>
            </a:r>
            <a:r>
              <a:rPr lang="pt-BR" sz="1400" b="0" i="0" dirty="0" err="1">
                <a:solidFill>
                  <a:srgbClr val="000000"/>
                </a:solidFill>
                <a:effectLst/>
                <a:latin typeface="Arial" panose="020B0604020202020204" pitchFamily="34" charset="0"/>
              </a:rPr>
              <a:t>raiamento</a:t>
            </a:r>
            <a:r>
              <a:rPr lang="pt-BR" sz="1400" b="0" i="0" dirty="0">
                <a:solidFill>
                  <a:srgbClr val="000000"/>
                </a:solidFill>
                <a:effectLst/>
                <a:latin typeface="Arial" panose="020B0604020202020204" pitchFamily="34" charset="0"/>
              </a:rPr>
              <a:t> e de </a:t>
            </a:r>
            <a:r>
              <a:rPr lang="pt-BR" sz="1400" b="0" i="0" dirty="0" err="1">
                <a:solidFill>
                  <a:srgbClr val="000000"/>
                </a:solidFill>
                <a:effectLst/>
                <a:latin typeface="Arial" panose="020B0604020202020204" pitchFamily="34" charset="0"/>
              </a:rPr>
              <a:t>microestriamento</a:t>
            </a:r>
            <a:r>
              <a:rPr lang="pt-BR" sz="1400" b="0" i="0" dirty="0">
                <a:solidFill>
                  <a:srgbClr val="000000"/>
                </a:solidFill>
                <a:effectLst/>
                <a:latin typeface="Arial" panose="020B0604020202020204" pitchFamily="34" charset="0"/>
              </a:rPr>
              <a:t> de projétil disparado, conforme marcação e testes obrigatoriamente realizados pelo fabricante;</a:t>
            </a:r>
            <a:endParaRPr lang="pt-BR" sz="1400" b="0" i="0" dirty="0">
              <a:solidFill>
                <a:srgbClr val="000000"/>
              </a:solidFill>
              <a:effectLst/>
              <a:latin typeface="Times New Roman" panose="02020603050405020304" pitchFamily="18" charset="0"/>
            </a:endParaRPr>
          </a:p>
          <a:p>
            <a:pPr algn="just"/>
            <a:r>
              <a:rPr lang="pt-BR" sz="1400" b="0" i="0" dirty="0">
                <a:solidFill>
                  <a:srgbClr val="000000"/>
                </a:solidFill>
                <a:effectLst/>
                <a:latin typeface="Arial" panose="020B0604020202020204" pitchFamily="34" charset="0"/>
              </a:rPr>
              <a:t>        XI – informar às Secretarias de Segurança Pública dos Estados e do Distrito Federal os registros e autorizações de porte de armas de fogo nos respectivos territórios, bem como manter o cadastro atualizado para consulta.</a:t>
            </a:r>
            <a:endParaRPr lang="pt-BR" sz="1400" b="0" i="0" dirty="0">
              <a:solidFill>
                <a:srgbClr val="000000"/>
              </a:solidFill>
              <a:effectLst/>
              <a:latin typeface="Times New Roman" panose="02020603050405020304" pitchFamily="18" charset="0"/>
            </a:endParaRPr>
          </a:p>
          <a:p>
            <a:pPr algn="just"/>
            <a:r>
              <a:rPr lang="pt-BR" sz="1400" b="0" i="0" dirty="0">
                <a:solidFill>
                  <a:srgbClr val="000000"/>
                </a:solidFill>
                <a:effectLst/>
                <a:latin typeface="Arial" panose="020B0604020202020204" pitchFamily="34" charset="0"/>
              </a:rPr>
              <a:t>        Parágrafo único. As disposições deste artigo não alcançam as armas de fogo das Forças Armadas e Auxiliares, bem como as demais que constem dos seus registros próprios.</a:t>
            </a:r>
            <a:endParaRPr lang="pt-BR" sz="1400" b="0" i="0" dirty="0">
              <a:solidFill>
                <a:srgbClr val="000000"/>
              </a:solidFill>
              <a:effectLst/>
              <a:latin typeface="Times New Roman" panose="02020603050405020304" pitchFamily="18" charset="0"/>
            </a:endParaRPr>
          </a:p>
          <a:p>
            <a:pPr algn="just"/>
            <a:endParaRPr lang="pt-BR" sz="2600" b="0" i="0" dirty="0">
              <a:solidFill>
                <a:srgbClr val="000000"/>
              </a:solidFill>
              <a:effectLst/>
              <a:latin typeface="Times New Roman" panose="02020603050405020304" pitchFamily="18" charset="0"/>
            </a:endParaRPr>
          </a:p>
        </p:txBody>
      </p:sp>
    </p:spTree>
    <p:extLst>
      <p:ext uri="{BB962C8B-B14F-4D97-AF65-F5344CB8AC3E}">
        <p14:creationId xmlns:p14="http://schemas.microsoft.com/office/powerpoint/2010/main" val="13059285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B5C81B24-B0FF-4D8F-B28C-525D05AE6874}"/>
              </a:ext>
            </a:extLst>
          </p:cNvPr>
          <p:cNvSpPr>
            <a:spLocks noGrp="1"/>
          </p:cNvSpPr>
          <p:nvPr>
            <p:ph type="title"/>
          </p:nvPr>
        </p:nvSpPr>
        <p:spPr>
          <a:xfrm>
            <a:off x="773543" y="970829"/>
            <a:ext cx="10515600" cy="959571"/>
          </a:xfrm>
        </p:spPr>
        <p:txBody>
          <a:bodyPr>
            <a:normAutofit fontScale="90000"/>
          </a:bodyPr>
          <a:lstStyle/>
          <a:p>
            <a:r>
              <a:rPr lang="pt-BR" dirty="0"/>
              <a:t>PROCEDIMENTO PARA AQUISIÇÃO DE ARMA DE FOGO</a:t>
            </a:r>
          </a:p>
        </p:txBody>
      </p:sp>
      <p:sp>
        <p:nvSpPr>
          <p:cNvPr id="3" name="Espaço Reservado para Texto 2">
            <a:extLst>
              <a:ext uri="{FF2B5EF4-FFF2-40B4-BE49-F238E27FC236}">
                <a16:creationId xmlns="" xmlns:a16="http://schemas.microsoft.com/office/drawing/2014/main" id="{E7A0DDB5-5D06-4C4A-8CFB-C65E14A89011}"/>
              </a:ext>
            </a:extLst>
          </p:cNvPr>
          <p:cNvSpPr>
            <a:spLocks noGrp="1"/>
          </p:cNvSpPr>
          <p:nvPr>
            <p:ph type="body" idx="1"/>
          </p:nvPr>
        </p:nvSpPr>
        <p:spPr>
          <a:xfrm>
            <a:off x="249380" y="2152072"/>
            <a:ext cx="11563927" cy="3420341"/>
          </a:xfrm>
        </p:spPr>
        <p:txBody>
          <a:bodyPr>
            <a:noAutofit/>
          </a:bodyPr>
          <a:lstStyle/>
          <a:p>
            <a:pPr algn="just"/>
            <a:endParaRPr lang="pt-BR" sz="2600" b="0" i="0" dirty="0">
              <a:solidFill>
                <a:srgbClr val="000000"/>
              </a:solidFill>
              <a:effectLst/>
              <a:latin typeface="Times New Roman" panose="02020603050405020304" pitchFamily="18" charset="0"/>
            </a:endParaRPr>
          </a:p>
          <a:p>
            <a:pPr algn="just"/>
            <a:r>
              <a:rPr lang="pt-BR" sz="2800" b="0" i="0" dirty="0">
                <a:solidFill>
                  <a:srgbClr val="000000"/>
                </a:solidFill>
                <a:effectLst/>
                <a:latin typeface="Times New Roman" panose="02020603050405020304" pitchFamily="18" charset="0"/>
              </a:rPr>
              <a:t>Porte – extra muros – registro + autorização – regra geral: proibido </a:t>
            </a:r>
          </a:p>
          <a:p>
            <a:pPr algn="just"/>
            <a:endParaRPr lang="pt-BR" sz="2800" b="0" i="0" dirty="0">
              <a:solidFill>
                <a:srgbClr val="000000"/>
              </a:solidFill>
              <a:effectLst/>
              <a:latin typeface="Times New Roman" panose="02020603050405020304" pitchFamily="18" charset="0"/>
            </a:endParaRPr>
          </a:p>
          <a:p>
            <a:pPr algn="just"/>
            <a:r>
              <a:rPr lang="pt-BR" sz="2800" dirty="0">
                <a:solidFill>
                  <a:srgbClr val="000000"/>
                </a:solidFill>
                <a:latin typeface="Times New Roman" panose="02020603050405020304" pitchFamily="18" charset="0"/>
              </a:rPr>
              <a:t>Posse – </a:t>
            </a:r>
            <a:r>
              <a:rPr lang="pt-BR" sz="2800" dirty="0" err="1">
                <a:solidFill>
                  <a:srgbClr val="000000"/>
                </a:solidFill>
                <a:latin typeface="Times New Roman" panose="02020603050405020304" pitchFamily="18" charset="0"/>
              </a:rPr>
              <a:t>intra</a:t>
            </a:r>
            <a:r>
              <a:rPr lang="pt-BR" sz="2800" dirty="0">
                <a:solidFill>
                  <a:srgbClr val="000000"/>
                </a:solidFill>
                <a:latin typeface="Times New Roman" panose="02020603050405020304" pitchFamily="18" charset="0"/>
              </a:rPr>
              <a:t> muros – registro – regra geral: permissão da arma de uso permitido</a:t>
            </a:r>
          </a:p>
          <a:p>
            <a:pPr algn="just"/>
            <a:endParaRPr lang="pt-BR" sz="2800" b="0" i="0" dirty="0">
              <a:solidFill>
                <a:srgbClr val="000000"/>
              </a:solidFill>
              <a:effectLst/>
              <a:latin typeface="Times New Roman" panose="02020603050405020304" pitchFamily="18" charset="0"/>
            </a:endParaRPr>
          </a:p>
          <a:p>
            <a:pPr algn="just"/>
            <a:endParaRPr lang="pt-BR" sz="2600"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213879807"/>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112</TotalTime>
  <Words>1234</Words>
  <Application>Microsoft Office PowerPoint</Application>
  <PresentationFormat>Widescreen</PresentationFormat>
  <Paragraphs>167</Paragraphs>
  <Slides>29</Slides>
  <Notes>0</Notes>
  <HiddenSlides>0</HiddenSlides>
  <MMClips>0</MMClips>
  <ScaleCrop>false</ScaleCrop>
  <HeadingPairs>
    <vt:vector size="6" baseType="variant">
      <vt:variant>
        <vt:lpstr>Fontes usadas</vt:lpstr>
      </vt:variant>
      <vt:variant>
        <vt:i4>4</vt:i4>
      </vt:variant>
      <vt:variant>
        <vt:lpstr>Tema</vt:lpstr>
      </vt:variant>
      <vt:variant>
        <vt:i4>1</vt:i4>
      </vt:variant>
      <vt:variant>
        <vt:lpstr>Títulos de slides</vt:lpstr>
      </vt:variant>
      <vt:variant>
        <vt:i4>29</vt:i4>
      </vt:variant>
    </vt:vector>
  </HeadingPairs>
  <TitlesOfParts>
    <vt:vector size="34" baseType="lpstr">
      <vt:lpstr>Arial</vt:lpstr>
      <vt:lpstr>Calibri</vt:lpstr>
      <vt:lpstr>Calibri Light</vt:lpstr>
      <vt:lpstr>Times New Roman</vt:lpstr>
      <vt:lpstr>Tema do Office</vt:lpstr>
      <vt:lpstr>ESTATUTO DO DESARMAMENTO (parte administrativa)</vt:lpstr>
      <vt:lpstr>LEGISLAÇÃO EXTRAVAGANTE</vt:lpstr>
      <vt:lpstr>LEGISLAÇÃO EXTRAVAGANTE</vt:lpstr>
      <vt:lpstr>CONCEITOS BÁSICO – Art. 3º, Dec. 10.030/19</vt:lpstr>
      <vt:lpstr>OBJETOS MATERIAIS – Art. 3º, Dec. 10.030/19</vt:lpstr>
      <vt:lpstr>COMPETÊNCIAS</vt:lpstr>
      <vt:lpstr>COMPETÊNCIAS</vt:lpstr>
      <vt:lpstr>COMPETÊNCIAS DO SINARM</vt:lpstr>
      <vt:lpstr>PROCEDIMENTO PARA AQUISIÇÃO DE ARMA DE FOGO</vt:lpstr>
      <vt:lpstr>PROCEDIMENTO PARA AQUISIÇÃO DE ARMA DE FOGO</vt:lpstr>
      <vt:lpstr>PROCEDIMENTO PARA AQUISIÇÃO DE ARMA DE FOGO</vt:lpstr>
      <vt:lpstr>PROCEDIMENTO PARA AQUISIÇÃO DE ARMA DE FOGO</vt:lpstr>
      <vt:lpstr>PROCEDIMENTO PARA AQUISIÇÃO DE ARMA DE FOGO</vt:lpstr>
      <vt:lpstr>PROCEDIMENTO PARA AQUISIÇÃO DE ARMA DE FOGO</vt:lpstr>
      <vt:lpstr>PORTE DE ARMA DE FOGO</vt:lpstr>
      <vt:lpstr>PORTE DE ARMA DE FOGO</vt:lpstr>
      <vt:lpstr>PORTE DE ARMA DE FOGO</vt:lpstr>
      <vt:lpstr>PORTE DE ARMA DE FOGO</vt:lpstr>
      <vt:lpstr>PORTE DE ARMA DE FOGO</vt:lpstr>
      <vt:lpstr>ESTATUTO DO DESARMAMENTO (parte criminal)</vt:lpstr>
      <vt:lpstr>Art. 12. Possuir ou manter sob sua guarda arma de fogo, acessório ou munição, de uso permitido, em desacordo com determinação legal ou regulamentar, no interior de sua residência ou dependência desta, ou, ainda no seu local de trabalho, desde que seja o titular ou o responsável legal do estabelecimento ou empresa:  Pena – detenção, de 1 (um) a 3 (três) anos, e multa.</vt:lpstr>
      <vt:lpstr> Art. 13. Deixar de observar as cautelas necessárias para impedir que menor de 18 (dezoito) anos ou pessoa portadora de deficiência mental se apodere de arma de fogo que esteja sob sua posse ou que seja de sua propriedade:  Pena – detenção, de 1 (um) a 2 (dois) anos, e multa.  Parágrafo único. Nas mesmas penas incorrem o proprietário ou diretor responsável de empresa de segurança e transporte de valores que deixarem de registrar ocorrência policial e de comunicar à Polícia Federal perda, furto, roubo ou outras formas de extravio de arma de fogo, acessório ou munição que estejam sob sua guarda, nas primeiras 24 (vinte quatro) horas depois de ocorrido o fato. </vt:lpstr>
      <vt:lpstr>   Art. 14. Portar, deter, adquirir, fornecer, receber, ter em depósito, transportar, ceder, ainda que gratuitamente, emprestar, remeter, empregar, manter sob guarda ou ocultar arma de fogo, acessório ou munição, de uso permitido, sem autorização e em desacordo com determinação legal ou regulamentar:         Pena – reclusão, de 2 (dois) a 4 (quatro) anos, e multa.         Parágrafo único. O crime previsto neste artigo é inafiançável, salvo quando a arma de fogo estiver registrada em nome do agente.  </vt:lpstr>
      <vt:lpstr>  Art. 15. Disparar arma de fogo ou acionar munição em lugar habitado ou em suas adjacências, em via pública ou em direção a ela, desde que essa conduta não tenha como finalidade a prática de outro crime:   Pena – reclusão, de 2 (dois) a 4 (quatro) anos, e multa.   Parágrafo único. O crime previsto neste artigo é inafiançável.  </vt:lpstr>
      <vt:lpstr>Art. 16. Possuir, deter, portar, adquirir, fornecer, receber, ter em depósito, transportar, ceder, ainda que gratuitamente, emprestar, remeter, empregar, manter sob sua guarda ou ocultar arma de fogo, acessório ou munição de uso restrito, sem autorização e em desacordo com determinação legal ou regulamentar:         Pena – reclusão, de 3 (três) a 6 (seis) anos, e multa. § 1º Nas mesmas penas incorre quem:         I – suprimir ou alterar marca, numeração ou qualquer sinal de identificação de arma de fogo ou artefato;         II – modificar as características de arma de fogo, de forma a torná-la equivalente a arma de fogo de uso proibido ou restrito ou para fins de dificultar ou de qualquer modo induzir a erro autoridade policial, perito ou juiz;         III – possuir, detiver, fabricar ou empregar artefato explosivo ou incendiário, sem autorização ou em desacordo com determinação legal ou regulamentar;         IV – portar, possuir, adquirir, transportar ou fornecer arma de fogo com numeração, marca ou qualquer outro sinal de identificação raspado, suprimido ou adulterado;         V – vender, entregar ou fornecer, ainda que gratuitamente, arma de fogo, acessório, munição ou explosivo a criança ou adolescente; e         VI – produzir, recarregar ou reciclar, sem autorização legal, ou adulterar, de qualquer forma, munição ou explosivo. § 2º Se as condutas descritas no caput e no § 1º deste artigo envolverem arma de fogo de uso proibido, a pena é de reclusão, de 4 (quatro) a 12 (doze) anos.   Tal crime, com a edição da Lei nº 13.964/2019 (pacote anticrime) passou a ser considerado como crime hediondo (lei nº 8072/90 – Art. 1º, Parágrafo único, II. A celebração de Acordo de não persecução penal é discutível, haja vista não haver previsão legal expressa que proíba a sua realização em crimes hediondos.</vt:lpstr>
      <vt:lpstr> Art. 17. Adquirir, alugar, receber, transportar, conduzir, ocultar, ter em depósito, desmontar, montar, remontar, adulterar, vender, expor à venda, ou de qualquer forma utilizar, em proveito próprio ou alheio, no exercício de atividade comercial ou industrial, arma de fogo, acessório ou munição, sem autorização ou em desacordo com determinação legal ou regulamentar: Pena - reclusão, de 6 (seis) a 12 (doze) anos, e multa. § 1º Equipara-se à atividade comercial ou industrial, para efeito deste artigo, qualquer forma de prestação de serviços, fabricação ou comércio irregular ou clandestino, inclusive o exercido em residência.     § 2º Incorre na mesma pena quem vende ou entrega arma de fogo, acessório ou munição, sem autorização ou em desacordo com a determinação legal ou regulamentar, a agente policial disfarçado, quando presentes elementos probatórios razoáveis de conduta criminal preexistente.</vt:lpstr>
      <vt:lpstr> Art. 18. Importar, exportar, favorecer a entrada ou saída do território nacional, a qualquer título, de arma de fogo, acessório ou munição, sem autorização da autoridade competente:  Pena - reclusão, de 8 (oito) a 16 (dezesseis) anos, e multa.        Parágrafo único. Incorre na mesma pena quem vende ou entrega arma de fogo, acessório ou munição, em operação de importação, sem autorização da autoridade competente, a agente policial disfarçado, quando presentes elementos probatórios razoáveis de conduta criminal preexistente. </vt:lpstr>
      <vt:lpstr>Art. 20. Nos crimes previstos nos arts. 14, 15, 16, 17 e 18, a pena é aumentada da metade se:       I - forem praticados por integrante dos órgãos e empresas referidas nos arts. 6º, 7º e 8º desta Lei; ou        II - o agente for reincidente específico em crimes dessa natureza.    </vt:lpstr>
      <vt:lpstr>Art. 21. Os crimes previstos nos arts. 16, 17 e 18 são insuscetíveis de liberdade provisória.     Referido dispositivo, inserido pela Lei nº 13.964/2019 (pacote anticrime), o Supremo Tribunal Federal, ao apreciar a Adin 3.112-1, reconheceu a inconstitucionalidade da vedação da liberdade provisória aos delitos previstos nos artigos 16, 17 e 18 da Lei nº 10.826/03.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ESTATUTO DO DESARMAMENTO</dc:title>
  <dc:creator>Josafá Marques</dc:creator>
  <cp:lastModifiedBy>Josafá Marques</cp:lastModifiedBy>
  <cp:revision>6</cp:revision>
  <dcterms:created xsi:type="dcterms:W3CDTF">2022-04-12T13:37:59Z</dcterms:created>
  <dcterms:modified xsi:type="dcterms:W3CDTF">2022-04-19T13:22:53Z</dcterms:modified>
</cp:coreProperties>
</file>