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5" r:id="rId4"/>
    <p:sldId id="296" r:id="rId5"/>
    <p:sldId id="298" r:id="rId6"/>
    <p:sldId id="299" r:id="rId7"/>
    <p:sldId id="300" r:id="rId8"/>
    <p:sldId id="301" r:id="rId9"/>
    <p:sldId id="302" r:id="rId10"/>
    <p:sldId id="303" r:id="rId11"/>
    <p:sldId id="325" r:id="rId12"/>
    <p:sldId id="326" r:id="rId13"/>
    <p:sldId id="332" r:id="rId14"/>
    <p:sldId id="327" r:id="rId15"/>
    <p:sldId id="330" r:id="rId16"/>
    <p:sldId id="331" r:id="rId17"/>
    <p:sldId id="333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49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58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23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75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78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40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2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8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6766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5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4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F3CAD-331C-4C65-AFFF-A6CCC4F92741}" type="datetimeFigureOut">
              <a:rPr lang="pt-BR" smtClean="0"/>
              <a:t>19/04/2022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F3120-EE1B-4F7E-ADAB-08DB854933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58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Constituicao.htm#art17%C2%A71.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03"/>
            <a:ext cx="12191999" cy="6578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62885" y="1122363"/>
            <a:ext cx="10419007" cy="2387600"/>
          </a:xfrm>
        </p:spPr>
        <p:txBody>
          <a:bodyPr>
            <a:noAutofit/>
          </a:bodyPr>
          <a:lstStyle/>
          <a:p>
            <a:r>
              <a:rPr lang="pt-BR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</a:t>
            </a:r>
            <a:r>
              <a:rPr lang="pt-BR" sz="7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E COLETIVO</a:t>
            </a:r>
            <a:endParaRPr lang="pt-BR" sz="7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Josafá Marques S. Ramos</a:t>
            </a:r>
          </a:p>
          <a:p>
            <a:r>
              <a:rPr lang="pt-B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 de Direito Constitucional. Advogado</a:t>
            </a:r>
          </a:p>
          <a:p>
            <a:r>
              <a:rPr lang="pt-B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Mestre em Direitos Humanos Fundamentais</a:t>
            </a:r>
          </a:p>
          <a:p>
            <a:r>
              <a:rPr lang="pt-B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Especialista em Direito Constitucional</a:t>
            </a:r>
            <a:endParaRPr lang="pt-B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446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848588"/>
          </a:xfrm>
        </p:spPr>
        <p:txBody>
          <a:bodyPr/>
          <a:lstStyle/>
          <a:p>
            <a:r>
              <a:rPr lang="pt-BR" b="1" i="1" dirty="0"/>
              <a:t>Características dos Direitos Fundamentais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0455" y="1751527"/>
            <a:ext cx="11694017" cy="4713667"/>
          </a:xfrm>
        </p:spPr>
        <p:txBody>
          <a:bodyPr>
            <a:normAutofit/>
          </a:bodyPr>
          <a:lstStyle/>
          <a:p>
            <a:r>
              <a:rPr lang="pt-BR" b="1" dirty="0"/>
              <a:t>a) historicidade:</a:t>
            </a:r>
            <a:r>
              <a:rPr lang="pt-BR" dirty="0"/>
              <a:t> os direitos decorrem de uma evolução histórica. </a:t>
            </a:r>
          </a:p>
          <a:p>
            <a:r>
              <a:rPr lang="pt-BR" b="1" dirty="0"/>
              <a:t>b) universalidade:</a:t>
            </a:r>
            <a:r>
              <a:rPr lang="pt-BR" dirty="0"/>
              <a:t> destinam-se, de modo indistinto, a todos os seres humanos. </a:t>
            </a:r>
          </a:p>
          <a:p>
            <a:r>
              <a:rPr lang="pt-BR" b="1" dirty="0"/>
              <a:t>c) </a:t>
            </a:r>
            <a:r>
              <a:rPr lang="pt-BR" b="1" dirty="0" err="1"/>
              <a:t>limitabilidade</a:t>
            </a:r>
            <a:r>
              <a:rPr lang="pt-BR" b="1" dirty="0"/>
              <a:t> ou relatividade:</a:t>
            </a:r>
            <a:r>
              <a:rPr lang="pt-BR" dirty="0"/>
              <a:t> os direitos fundamentais não são absolutos, mas relativos. </a:t>
            </a:r>
          </a:p>
          <a:p>
            <a:r>
              <a:rPr lang="pt-BR" b="1" dirty="0"/>
              <a:t>d) concorrência: </a:t>
            </a:r>
            <a:r>
              <a:rPr lang="pt-BR" dirty="0"/>
              <a:t>os direitos fundamentais podem ser exercidos simultaneamente.</a:t>
            </a:r>
          </a:p>
          <a:p>
            <a:r>
              <a:rPr lang="pt-BR" b="1" dirty="0"/>
              <a:t>e) inalienabilidade:</a:t>
            </a:r>
            <a:r>
              <a:rPr lang="pt-BR" dirty="0"/>
              <a:t> são inegociáveis, intransferíveis.</a:t>
            </a:r>
          </a:p>
          <a:p>
            <a:r>
              <a:rPr lang="pt-BR" b="1" dirty="0"/>
              <a:t>f) imprescritibilidade:</a:t>
            </a:r>
            <a:r>
              <a:rPr lang="pt-BR" dirty="0"/>
              <a:t> o passar do tempo não retira a possibilidade de exercício do direito fundamental.</a:t>
            </a:r>
          </a:p>
          <a:p>
            <a:r>
              <a:rPr lang="pt-BR" b="1" dirty="0"/>
              <a:t>g) vinculação aos Três Poderes:</a:t>
            </a:r>
            <a:r>
              <a:rPr lang="pt-BR" dirty="0"/>
              <a:t> Os direitos fundamentais, como se verá no item adiante, vinculam não somente o Estado, como também os particulares (em maior ou menor grau, de acordo com a teoria adotada.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21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23874"/>
            <a:ext cx="9144000" cy="1144319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Direitos </a:t>
            </a:r>
            <a:r>
              <a:rPr lang="pt-BR" b="1" dirty="0" smtClean="0"/>
              <a:t>Fundamentais Individuais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828798"/>
            <a:ext cx="9144000" cy="3657600"/>
          </a:xfrm>
        </p:spPr>
        <p:txBody>
          <a:bodyPr>
            <a:noAutofit/>
          </a:bodyPr>
          <a:lstStyle/>
          <a:p>
            <a:r>
              <a:rPr lang="pt-BR" sz="3000" b="1" dirty="0" smtClean="0"/>
              <a:t>Art. 5º. </a:t>
            </a:r>
            <a:r>
              <a:rPr lang="pt-BR" sz="3000" dirty="0"/>
              <a:t>Todos são iguais perante a lei, sem distinção de qualquer natureza, garantindo-se aos brasileiros e aos estrangeiros residentes no País a inviolabilidade do direito à vida, à liberdade, à igualdade, à segurança e à propriedade, nos termos seguintes:</a:t>
            </a:r>
            <a:endParaRPr lang="pt-BR" sz="3000" dirty="0" smtClean="0"/>
          </a:p>
          <a:p>
            <a:r>
              <a:rPr lang="pt-BR" sz="3000" b="1" dirty="0" smtClean="0"/>
              <a:t>§ </a:t>
            </a:r>
            <a:r>
              <a:rPr lang="pt-BR" sz="3000" b="1" dirty="0"/>
              <a:t>2º </a:t>
            </a:r>
            <a:r>
              <a:rPr lang="pt-BR" sz="3000" dirty="0"/>
              <a:t>Os direitos e garantias expressos nesta Constituição </a:t>
            </a:r>
            <a:r>
              <a:rPr lang="pt-BR" sz="3000" b="1" dirty="0"/>
              <a:t>não excluem </a:t>
            </a:r>
            <a:r>
              <a:rPr lang="pt-BR" sz="3000" dirty="0"/>
              <a:t>outros decorrentes do regime e dos princípios por ela adotados, ou dos tratados internacionais em que a República Federativa do Brasil seja parte.</a:t>
            </a:r>
          </a:p>
        </p:txBody>
      </p:sp>
    </p:spTree>
    <p:extLst>
      <p:ext uri="{BB962C8B-B14F-4D97-AF65-F5344CB8AC3E}">
        <p14:creationId xmlns:p14="http://schemas.microsoft.com/office/powerpoint/2010/main" val="424551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70076"/>
          </a:xfrm>
        </p:spPr>
        <p:txBody>
          <a:bodyPr/>
          <a:lstStyle/>
          <a:p>
            <a:r>
              <a:rPr lang="pt-BR" b="1" dirty="0" smtClean="0"/>
              <a:t>Direitos </a:t>
            </a:r>
            <a:r>
              <a:rPr lang="pt-BR" b="1" dirty="0" smtClean="0"/>
              <a:t>Sociais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459865"/>
            <a:ext cx="9144000" cy="2797935"/>
          </a:xfrm>
        </p:spPr>
        <p:txBody>
          <a:bodyPr>
            <a:normAutofit/>
          </a:bodyPr>
          <a:lstStyle/>
          <a:p>
            <a:r>
              <a:rPr lang="pt-BR" sz="3000" dirty="0"/>
              <a:t>Art. 6º São direitos sociais a educação, a saúde, a alimentação, o trabalho, a moradia, o transporte, o lazer, a segurança, a previdência social, a proteção à maternidade e à infância, a assistência aos desamparados, na forma desta Constituição.</a:t>
            </a:r>
          </a:p>
        </p:txBody>
      </p:sp>
    </p:spTree>
    <p:extLst>
      <p:ext uri="{BB962C8B-B14F-4D97-AF65-F5344CB8AC3E}">
        <p14:creationId xmlns:p14="http://schemas.microsoft.com/office/powerpoint/2010/main" val="13735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70076"/>
          </a:xfrm>
        </p:spPr>
        <p:txBody>
          <a:bodyPr/>
          <a:lstStyle/>
          <a:p>
            <a:r>
              <a:rPr lang="pt-BR" b="1" dirty="0" smtClean="0"/>
              <a:t>Direito Individual e Coletivo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459865"/>
            <a:ext cx="9144000" cy="2797935"/>
          </a:xfrm>
        </p:spPr>
        <p:txBody>
          <a:bodyPr>
            <a:normAutofit fontScale="55000" lnSpcReduction="20000"/>
          </a:bodyPr>
          <a:lstStyle/>
          <a:p>
            <a:r>
              <a:rPr lang="pt-BR" sz="3200" dirty="0" smtClean="0"/>
              <a:t>CDC - Art</a:t>
            </a:r>
            <a:r>
              <a:rPr lang="pt-BR" sz="3200" dirty="0"/>
              <a:t>. 81. A defesa dos interesses e direitos dos consumidores e das vítimas poderá ser exercida em juízo individualmente, ou a título coletivo.</a:t>
            </a:r>
          </a:p>
          <a:p>
            <a:r>
              <a:rPr lang="pt-BR" sz="3200" dirty="0"/>
              <a:t>        Parágrafo único. A defesa coletiva será exercida quando se tratar de:</a:t>
            </a:r>
          </a:p>
          <a:p>
            <a:r>
              <a:rPr lang="pt-BR" sz="3200" dirty="0"/>
              <a:t>        I - interesses ou direitos difusos, assim entendidos, para efeitos deste código, os </a:t>
            </a:r>
            <a:r>
              <a:rPr lang="pt-BR" sz="3200" dirty="0" err="1"/>
              <a:t>transindividuais</a:t>
            </a:r>
            <a:r>
              <a:rPr lang="pt-BR" sz="3200" dirty="0"/>
              <a:t>, de natureza indivisível, de que sejam titulares pessoas indeterminadas e ligadas por circunstâncias de fato;</a:t>
            </a:r>
          </a:p>
          <a:p>
            <a:r>
              <a:rPr lang="pt-BR" sz="3200" dirty="0"/>
              <a:t>        II - interesses ou direitos coletivos, assim entendidos, para efeitos deste código, os </a:t>
            </a:r>
            <a:r>
              <a:rPr lang="pt-BR" sz="3200" dirty="0" err="1"/>
              <a:t>transindividuais</a:t>
            </a:r>
            <a:r>
              <a:rPr lang="pt-BR" sz="3200" dirty="0"/>
              <a:t>, de natureza indivisível de que seja titular grupo, categoria ou classe de pessoas ligadas entre si ou com a parte contrária por uma relação jurídica base;</a:t>
            </a:r>
          </a:p>
          <a:p>
            <a:r>
              <a:rPr lang="pt-BR" sz="3200" dirty="0"/>
              <a:t>        III - interesses ou direitos individuais homogêneos, assim entendidos os decorrentes de origem comum.</a:t>
            </a:r>
          </a:p>
        </p:txBody>
      </p:sp>
    </p:spTree>
    <p:extLst>
      <p:ext uri="{BB962C8B-B14F-4D97-AF65-F5344CB8AC3E}">
        <p14:creationId xmlns:p14="http://schemas.microsoft.com/office/powerpoint/2010/main" val="227757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5530"/>
          </a:xfrm>
        </p:spPr>
        <p:txBody>
          <a:bodyPr/>
          <a:lstStyle/>
          <a:p>
            <a:r>
              <a:rPr lang="pt-BR" b="1" dirty="0" smtClean="0"/>
              <a:t>Nacionalidade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279561"/>
            <a:ext cx="9144000" cy="4005329"/>
          </a:xfrm>
        </p:spPr>
        <p:txBody>
          <a:bodyPr>
            <a:normAutofit/>
          </a:bodyPr>
          <a:lstStyle/>
          <a:p>
            <a:r>
              <a:rPr lang="pt-BR" sz="3000" b="1" dirty="0" smtClean="0"/>
              <a:t>Conceito:</a:t>
            </a:r>
            <a:r>
              <a:rPr lang="pt-BR" sz="3000" dirty="0" smtClean="0"/>
              <a:t> é o vínculo de natureza jurídica e política que integra o sujeito a um determinado Estado.  </a:t>
            </a:r>
          </a:p>
          <a:p>
            <a:r>
              <a:rPr lang="pt-BR" sz="3000" b="1" dirty="0" smtClean="0"/>
              <a:t>Formas de Aquisição: a) originária:</a:t>
            </a:r>
            <a:r>
              <a:rPr lang="pt-BR" sz="3000" dirty="0" smtClean="0"/>
              <a:t> brasileiro nato - Art. 12, I, CF (</a:t>
            </a:r>
            <a:r>
              <a:rPr lang="pt-BR" sz="3000" i="1" dirty="0" smtClean="0"/>
              <a:t>jus soli</a:t>
            </a:r>
            <a:r>
              <a:rPr lang="pt-BR" sz="3000" dirty="0" smtClean="0"/>
              <a:t> e </a:t>
            </a:r>
            <a:r>
              <a:rPr lang="pt-BR" sz="3000" i="1" dirty="0" smtClean="0"/>
              <a:t>jus </a:t>
            </a:r>
            <a:r>
              <a:rPr lang="pt-BR" sz="3000" i="1" dirty="0" err="1" smtClean="0"/>
              <a:t>sanguini</a:t>
            </a:r>
            <a:r>
              <a:rPr lang="pt-BR" sz="3000" dirty="0" smtClean="0"/>
              <a:t>); </a:t>
            </a:r>
            <a:r>
              <a:rPr lang="pt-BR" sz="3000" b="1" dirty="0" smtClean="0"/>
              <a:t>b) secundária: </a:t>
            </a:r>
            <a:r>
              <a:rPr lang="pt-BR" sz="3000" dirty="0" smtClean="0"/>
              <a:t> brasileiro naturalizado - Art. 12, II, CF (Lei nº. 13.445/2017)</a:t>
            </a:r>
          </a:p>
        </p:txBody>
      </p:sp>
    </p:spTree>
    <p:extLst>
      <p:ext uri="{BB962C8B-B14F-4D97-AF65-F5344CB8AC3E}">
        <p14:creationId xmlns:p14="http://schemas.microsoft.com/office/powerpoint/2010/main" val="220250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72358"/>
            <a:ext cx="9144000" cy="1144319"/>
          </a:xfrm>
        </p:spPr>
        <p:txBody>
          <a:bodyPr/>
          <a:lstStyle/>
          <a:p>
            <a:r>
              <a:rPr lang="pt-BR" b="1" dirty="0" smtClean="0"/>
              <a:t>Direitos Políticos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687133"/>
            <a:ext cx="9144000" cy="4726546"/>
          </a:xfrm>
        </p:spPr>
        <p:txBody>
          <a:bodyPr>
            <a:normAutofit lnSpcReduction="10000"/>
          </a:bodyPr>
          <a:lstStyle/>
          <a:p>
            <a:r>
              <a:rPr lang="pt-BR" b="1" dirty="0" smtClean="0"/>
              <a:t>Fundamentação:</a:t>
            </a:r>
            <a:r>
              <a:rPr lang="pt-BR" dirty="0" smtClean="0"/>
              <a:t> Art. 14 ao Art. 16, CF.</a:t>
            </a:r>
          </a:p>
          <a:p>
            <a:r>
              <a:rPr lang="pt-BR" b="1" dirty="0" smtClean="0"/>
              <a:t>Direitos Políticos Positivos: </a:t>
            </a:r>
            <a:r>
              <a:rPr lang="pt-BR" dirty="0" smtClean="0"/>
              <a:t>Plebiscito </a:t>
            </a:r>
            <a:r>
              <a:rPr lang="pt-BR" b="1" dirty="0" smtClean="0"/>
              <a:t>(art. 14, I, CF)</a:t>
            </a:r>
            <a:r>
              <a:rPr lang="pt-BR" dirty="0" smtClean="0"/>
              <a:t>, Referendo </a:t>
            </a:r>
            <a:r>
              <a:rPr lang="pt-BR" b="1" dirty="0"/>
              <a:t>(art. 14, </a:t>
            </a:r>
            <a:r>
              <a:rPr lang="pt-BR" b="1" dirty="0" smtClean="0"/>
              <a:t>II, </a:t>
            </a:r>
            <a:r>
              <a:rPr lang="pt-BR" b="1" dirty="0"/>
              <a:t>CF)</a:t>
            </a:r>
            <a:r>
              <a:rPr lang="pt-BR" dirty="0" smtClean="0"/>
              <a:t>, Capacidade Eleitoral Ativa </a:t>
            </a:r>
            <a:r>
              <a:rPr lang="pt-BR" b="1" dirty="0"/>
              <a:t>(art. 14, </a:t>
            </a:r>
            <a:r>
              <a:rPr lang="pt-BR" b="1" dirty="0" smtClean="0"/>
              <a:t>§1º, </a:t>
            </a:r>
            <a:r>
              <a:rPr lang="pt-BR" b="1" dirty="0"/>
              <a:t>CF)</a:t>
            </a:r>
            <a:r>
              <a:rPr lang="pt-BR" dirty="0" smtClean="0"/>
              <a:t> e Capacidade Eleitoral Passiva </a:t>
            </a:r>
            <a:r>
              <a:rPr lang="pt-BR" b="1" dirty="0"/>
              <a:t>(art. 14, </a:t>
            </a:r>
            <a:r>
              <a:rPr lang="pt-BR" b="1" dirty="0" smtClean="0"/>
              <a:t>§3º, </a:t>
            </a:r>
            <a:r>
              <a:rPr lang="pt-BR" b="1" dirty="0"/>
              <a:t>CF)</a:t>
            </a:r>
            <a:r>
              <a:rPr lang="pt-BR" dirty="0" smtClean="0"/>
              <a:t>.</a:t>
            </a:r>
          </a:p>
          <a:p>
            <a:r>
              <a:rPr lang="pt-BR" b="1" dirty="0" smtClean="0"/>
              <a:t>Direitos Políticos Negativos</a:t>
            </a:r>
            <a:r>
              <a:rPr lang="pt-BR" dirty="0" smtClean="0"/>
              <a:t>:  </a:t>
            </a:r>
            <a:r>
              <a:rPr lang="pt-BR" b="1" dirty="0" smtClean="0"/>
              <a:t>Inelegibilidades absolutas</a:t>
            </a:r>
            <a:r>
              <a:rPr lang="pt-BR" dirty="0" smtClean="0"/>
              <a:t> – analfabeto, </a:t>
            </a:r>
            <a:r>
              <a:rPr lang="pt-BR" dirty="0" err="1" smtClean="0"/>
              <a:t>inalistáveis</a:t>
            </a:r>
            <a:r>
              <a:rPr lang="pt-BR" dirty="0" smtClean="0"/>
              <a:t> (militares conscritos, estrangeiros) </a:t>
            </a:r>
            <a:r>
              <a:rPr lang="pt-BR" b="1" dirty="0" smtClean="0"/>
              <a:t>(art</a:t>
            </a:r>
            <a:r>
              <a:rPr lang="pt-BR" b="1" dirty="0"/>
              <a:t>. 14, </a:t>
            </a:r>
            <a:r>
              <a:rPr lang="pt-BR" b="1" dirty="0" smtClean="0"/>
              <a:t>§4º, </a:t>
            </a:r>
            <a:r>
              <a:rPr lang="pt-BR" b="1" dirty="0"/>
              <a:t>CF</a:t>
            </a:r>
            <a:r>
              <a:rPr lang="pt-BR" b="1" dirty="0" smtClean="0"/>
              <a:t>); Inelegibilidades Relativas</a:t>
            </a:r>
            <a:r>
              <a:rPr lang="pt-BR" dirty="0" smtClean="0"/>
              <a:t> – chefe do Executivo pode candidatar-se à reeleição apenas 1 vez </a:t>
            </a:r>
            <a:r>
              <a:rPr lang="pt-BR" b="1" dirty="0"/>
              <a:t>(art. 14, </a:t>
            </a:r>
            <a:r>
              <a:rPr lang="pt-BR" b="1" dirty="0" smtClean="0"/>
              <a:t>§5º, </a:t>
            </a:r>
            <a:r>
              <a:rPr lang="pt-BR" b="1" dirty="0"/>
              <a:t>CF</a:t>
            </a:r>
            <a:r>
              <a:rPr lang="pt-BR" b="1" dirty="0" smtClean="0"/>
              <a:t>) </a:t>
            </a:r>
            <a:r>
              <a:rPr lang="pt-BR" dirty="0" smtClean="0"/>
              <a:t>caso desejem outros cargos renunciar ao mandato 6 meses antes </a:t>
            </a:r>
            <a:r>
              <a:rPr lang="pt-BR" b="1" dirty="0"/>
              <a:t>(art. 14, </a:t>
            </a:r>
            <a:r>
              <a:rPr lang="pt-BR" b="1" dirty="0" smtClean="0"/>
              <a:t>§6º, </a:t>
            </a:r>
            <a:r>
              <a:rPr lang="pt-BR" b="1" dirty="0"/>
              <a:t>CF)</a:t>
            </a:r>
            <a:r>
              <a:rPr lang="pt-BR" b="1" dirty="0" smtClean="0"/>
              <a:t>; </a:t>
            </a:r>
            <a:r>
              <a:rPr lang="pt-BR" dirty="0" smtClean="0"/>
              <a:t>inelegibilidade reflexa por parentesco até segundo grau</a:t>
            </a:r>
            <a:r>
              <a:rPr lang="pt-BR" b="1" dirty="0" smtClean="0"/>
              <a:t> </a:t>
            </a:r>
            <a:r>
              <a:rPr lang="pt-BR" b="1" dirty="0"/>
              <a:t>(art. 14, </a:t>
            </a:r>
            <a:r>
              <a:rPr lang="pt-BR" b="1" dirty="0" smtClean="0"/>
              <a:t>§7º, </a:t>
            </a:r>
            <a:r>
              <a:rPr lang="pt-BR" b="1" dirty="0"/>
              <a:t>CF</a:t>
            </a:r>
            <a:r>
              <a:rPr lang="pt-BR" b="1" dirty="0" smtClean="0"/>
              <a:t>); lei da ficha limpa (“</a:t>
            </a:r>
            <a:r>
              <a:rPr lang="pt-BR" dirty="0" smtClean="0"/>
              <a:t>os </a:t>
            </a:r>
            <a:r>
              <a:rPr lang="pt-BR" dirty="0"/>
              <a:t>que forem condenados, em decisão transitada em julgado ou proferida por órgão judicial </a:t>
            </a:r>
            <a:r>
              <a:rPr lang="pt-BR" dirty="0" smtClean="0"/>
              <a:t>colegiado”, Art. 1º, I, e, LC 64/1990).</a:t>
            </a:r>
          </a:p>
          <a:p>
            <a:r>
              <a:rPr lang="pt-BR" b="1" dirty="0" smtClean="0"/>
              <a:t>Cláusula Pétrea: </a:t>
            </a:r>
            <a:r>
              <a:rPr lang="pt-BR" dirty="0" smtClean="0"/>
              <a:t>Voto</a:t>
            </a:r>
            <a:r>
              <a:rPr lang="pt-BR" b="1" dirty="0" smtClean="0"/>
              <a:t> </a:t>
            </a:r>
            <a:r>
              <a:rPr lang="pt-BR" dirty="0" smtClean="0"/>
              <a:t>direto, secreto, universal e periódico (Art. 60, §4º, CF).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67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2054"/>
            <a:ext cx="9144000" cy="1376138"/>
          </a:xfrm>
        </p:spPr>
        <p:txBody>
          <a:bodyPr/>
          <a:lstStyle/>
          <a:p>
            <a:r>
              <a:rPr lang="pt-BR" b="1" dirty="0" smtClean="0"/>
              <a:t>Partidos Políticos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20462" y="1635617"/>
            <a:ext cx="9994006" cy="4559121"/>
          </a:xfrm>
        </p:spPr>
        <p:txBody>
          <a:bodyPr>
            <a:noAutofit/>
          </a:bodyPr>
          <a:lstStyle/>
          <a:p>
            <a:r>
              <a:rPr lang="pt-BR" sz="3000" b="1" dirty="0" smtClean="0"/>
              <a:t>Função:</a:t>
            </a:r>
            <a:r>
              <a:rPr lang="pt-BR" sz="3000" dirty="0" smtClean="0"/>
              <a:t> assegurar a autenticidade do sistema representativo, defender o Estado Democrático de Direito e os direitos e garantias fundamentais.</a:t>
            </a:r>
          </a:p>
          <a:p>
            <a:r>
              <a:rPr lang="pt-BR" sz="3000" b="1" dirty="0" smtClean="0"/>
              <a:t>Fundamentação Legal:</a:t>
            </a:r>
            <a:r>
              <a:rPr lang="pt-BR" sz="3000" dirty="0" smtClean="0"/>
              <a:t> Art. 1º, V, CF; Art. 17, CF</a:t>
            </a:r>
          </a:p>
          <a:p>
            <a:r>
              <a:rPr lang="pt-BR" sz="3000" b="1" dirty="0" smtClean="0"/>
              <a:t>Interessante: </a:t>
            </a:r>
            <a:r>
              <a:rPr lang="pt-BR" sz="3000" dirty="0" smtClean="0"/>
              <a:t>Art</a:t>
            </a:r>
            <a:r>
              <a:rPr lang="pt-BR" sz="3000" dirty="0"/>
              <a:t>. 2º A vedação à celebração de coligações nas eleições proporcionais, prevista no </a:t>
            </a:r>
            <a:r>
              <a:rPr lang="pt-BR" sz="3000" dirty="0">
                <a:hlinkClick r:id="rId2"/>
              </a:rPr>
              <a:t>§ 1º do art. 17 da Constituição Federal</a:t>
            </a:r>
            <a:r>
              <a:rPr lang="pt-BR" sz="3000" dirty="0"/>
              <a:t>, aplicar-se-á a partir das eleições de 2020</a:t>
            </a:r>
            <a:r>
              <a:rPr lang="pt-BR" sz="3000" dirty="0" smtClean="0"/>
              <a:t>. (EC 97/2017; Art. 17, §1º, CF)</a:t>
            </a:r>
            <a:endParaRPr lang="pt-BR" sz="3000" b="1" dirty="0"/>
          </a:p>
        </p:txBody>
      </p:sp>
    </p:spTree>
    <p:extLst>
      <p:ext uri="{BB962C8B-B14F-4D97-AF65-F5344CB8AC3E}">
        <p14:creationId xmlns:p14="http://schemas.microsoft.com/office/powerpoint/2010/main" val="34759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2054"/>
            <a:ext cx="9144000" cy="1376138"/>
          </a:xfrm>
        </p:spPr>
        <p:txBody>
          <a:bodyPr/>
          <a:lstStyle/>
          <a:p>
            <a:r>
              <a:rPr lang="pt-BR" b="1" dirty="0" smtClean="0"/>
              <a:t>Cláusula Pétrea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20462" y="1635617"/>
            <a:ext cx="9994006" cy="4559121"/>
          </a:xfrm>
        </p:spPr>
        <p:txBody>
          <a:bodyPr>
            <a:noAutofit/>
          </a:bodyPr>
          <a:lstStyle/>
          <a:p>
            <a:r>
              <a:rPr lang="pt-BR" sz="3200" dirty="0" smtClean="0"/>
              <a:t>CF/88 - Art. 60</a:t>
            </a:r>
          </a:p>
          <a:p>
            <a:r>
              <a:rPr lang="pt-BR" sz="3200" dirty="0" smtClean="0"/>
              <a:t>§ </a:t>
            </a:r>
            <a:r>
              <a:rPr lang="pt-BR" sz="3200" dirty="0"/>
              <a:t>4º Não será objeto de deliberação a proposta de emenda tendente a abolir:</a:t>
            </a:r>
          </a:p>
          <a:p>
            <a:r>
              <a:rPr lang="pt-BR" sz="3200" dirty="0"/>
              <a:t>I - a forma federativa de Estado;</a:t>
            </a:r>
          </a:p>
          <a:p>
            <a:r>
              <a:rPr lang="pt-BR" sz="3200" dirty="0"/>
              <a:t>II - o voto direto, secreto, universal e periódico;</a:t>
            </a:r>
          </a:p>
          <a:p>
            <a:r>
              <a:rPr lang="pt-BR" sz="3200" dirty="0"/>
              <a:t>III - a separação dos Poderes;</a:t>
            </a:r>
          </a:p>
          <a:p>
            <a:r>
              <a:rPr lang="pt-BR" sz="3200" dirty="0"/>
              <a:t>IV - os </a:t>
            </a:r>
            <a:r>
              <a:rPr lang="pt-BR" sz="3200" b="1" dirty="0"/>
              <a:t>direitos e garantias individuais</a:t>
            </a:r>
            <a:r>
              <a:rPr 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49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60606"/>
            <a:ext cx="9144000" cy="1062977"/>
          </a:xfrm>
        </p:spPr>
        <p:txBody>
          <a:bodyPr/>
          <a:lstStyle/>
          <a:p>
            <a:r>
              <a:rPr lang="pt-BR" b="1" dirty="0"/>
              <a:t>Princípios fundamentais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519707"/>
            <a:ext cx="9144000" cy="5087155"/>
          </a:xfrm>
        </p:spPr>
        <p:txBody>
          <a:bodyPr>
            <a:normAutofit/>
          </a:bodyPr>
          <a:lstStyle/>
          <a:p>
            <a:pPr algn="l"/>
            <a:r>
              <a:rPr lang="pt-BR" sz="3000" dirty="0" smtClean="0"/>
              <a:t>Art</a:t>
            </a:r>
            <a:r>
              <a:rPr lang="pt-BR" sz="3000" dirty="0"/>
              <a:t>. 1º A </a:t>
            </a:r>
            <a:r>
              <a:rPr lang="pt-BR" sz="3000" b="1" dirty="0"/>
              <a:t>República</a:t>
            </a:r>
            <a:r>
              <a:rPr lang="pt-BR" sz="3000" dirty="0"/>
              <a:t> </a:t>
            </a:r>
            <a:r>
              <a:rPr lang="pt-BR" sz="3000" b="1" dirty="0"/>
              <a:t>Federativa</a:t>
            </a:r>
            <a:r>
              <a:rPr lang="pt-BR" sz="3000" dirty="0"/>
              <a:t> do Brasil, formada pela união indissolúvel dos Estados e Municípios e do Distrito Federal, constitui-se em </a:t>
            </a:r>
            <a:r>
              <a:rPr lang="pt-BR" sz="3000" b="1" dirty="0"/>
              <a:t>Estado Democrático de Direito</a:t>
            </a:r>
            <a:r>
              <a:rPr lang="pt-BR" sz="3000" dirty="0"/>
              <a:t> e tem como fundamentos:</a:t>
            </a:r>
          </a:p>
          <a:p>
            <a:pPr algn="l"/>
            <a:r>
              <a:rPr lang="pt-BR" sz="3000" dirty="0"/>
              <a:t>I - a soberania;</a:t>
            </a:r>
          </a:p>
          <a:p>
            <a:pPr algn="l"/>
            <a:r>
              <a:rPr lang="pt-BR" sz="3000" dirty="0"/>
              <a:t>II - </a:t>
            </a:r>
            <a:r>
              <a:rPr lang="pt-BR" sz="3000" b="1" dirty="0"/>
              <a:t>a cidadania</a:t>
            </a:r>
          </a:p>
          <a:p>
            <a:pPr algn="l"/>
            <a:r>
              <a:rPr lang="pt-BR" sz="3000" dirty="0"/>
              <a:t>III - </a:t>
            </a:r>
            <a:r>
              <a:rPr lang="pt-BR" sz="3000" b="1" dirty="0"/>
              <a:t>a dignidade da pessoa humana</a:t>
            </a:r>
            <a:r>
              <a:rPr lang="pt-BR" sz="3000" dirty="0"/>
              <a:t>;</a:t>
            </a:r>
          </a:p>
          <a:p>
            <a:pPr algn="l"/>
            <a:r>
              <a:rPr lang="pt-BR" sz="3000" dirty="0"/>
              <a:t>IV - os valores sociais do trabalho e da livre iniciativa;</a:t>
            </a:r>
          </a:p>
          <a:p>
            <a:pPr algn="l"/>
            <a:r>
              <a:rPr lang="pt-BR" sz="3000" dirty="0"/>
              <a:t>V - o pluralismo político.</a:t>
            </a:r>
          </a:p>
          <a:p>
            <a:pPr algn="l"/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51808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57576"/>
            <a:ext cx="9144000" cy="1088735"/>
          </a:xfrm>
        </p:spPr>
        <p:txBody>
          <a:bodyPr/>
          <a:lstStyle/>
          <a:p>
            <a:r>
              <a:rPr lang="pt-BR" b="1" dirty="0" smtClean="0"/>
              <a:t>Objetivos Fundamentais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519707"/>
            <a:ext cx="9144000" cy="4288665"/>
          </a:xfrm>
        </p:spPr>
        <p:txBody>
          <a:bodyPr>
            <a:noAutofit/>
          </a:bodyPr>
          <a:lstStyle/>
          <a:p>
            <a:pPr algn="l"/>
            <a:r>
              <a:rPr lang="pt-BR" sz="3000" dirty="0"/>
              <a:t>Art. 3º Constituem objetivos fundamentais da República Federativa do Brasil:</a:t>
            </a:r>
          </a:p>
          <a:p>
            <a:pPr algn="l"/>
            <a:r>
              <a:rPr lang="pt-BR" sz="3000" dirty="0"/>
              <a:t>I - </a:t>
            </a:r>
            <a:r>
              <a:rPr lang="pt-BR" sz="3000" b="1" dirty="0"/>
              <a:t>construir uma sociedade livre, justa e solidária</a:t>
            </a:r>
            <a:r>
              <a:rPr lang="pt-BR" sz="3000" dirty="0"/>
              <a:t>;</a:t>
            </a:r>
          </a:p>
          <a:p>
            <a:pPr algn="l"/>
            <a:r>
              <a:rPr lang="pt-BR" sz="3000" dirty="0"/>
              <a:t>II - garantir o desenvolvimento nacional;</a:t>
            </a:r>
          </a:p>
          <a:p>
            <a:pPr algn="l"/>
            <a:r>
              <a:rPr lang="pt-BR" sz="3000" dirty="0"/>
              <a:t>III - erradicar a pobreza e a marginalização e reduzir as desigualdades sociais e regionais;</a:t>
            </a:r>
          </a:p>
          <a:p>
            <a:pPr algn="l"/>
            <a:r>
              <a:rPr lang="pt-BR" sz="3000" dirty="0"/>
              <a:t>IV - promover o bem de todos, sem preconceitos de origem, raça, sexo, cor, idade e quaisquer outras formas de discriminação.</a:t>
            </a:r>
          </a:p>
          <a:p>
            <a:pPr algn="l"/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00007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50890" y="0"/>
            <a:ext cx="10290220" cy="2387600"/>
          </a:xfrm>
        </p:spPr>
        <p:txBody>
          <a:bodyPr/>
          <a:lstStyle/>
          <a:p>
            <a:r>
              <a:rPr lang="pt-BR" b="1" dirty="0" smtClean="0"/>
              <a:t>Princípios Fundamentais nas Relações Internacionais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9245" y="2387600"/>
            <a:ext cx="11526592" cy="412911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pt-BR" dirty="0"/>
              <a:t>Art. 4º A República Federativa do Brasil rege-se nas suas relações internacionais pelos seguintes princípios:</a:t>
            </a:r>
          </a:p>
          <a:p>
            <a:pPr algn="l"/>
            <a:r>
              <a:rPr lang="pt-BR" dirty="0"/>
              <a:t>I - independência nacional;</a:t>
            </a:r>
          </a:p>
          <a:p>
            <a:pPr algn="l"/>
            <a:r>
              <a:rPr lang="pt-BR" dirty="0"/>
              <a:t>II - prevalência dos direitos humanos;</a:t>
            </a:r>
          </a:p>
          <a:p>
            <a:pPr algn="l"/>
            <a:r>
              <a:rPr lang="pt-BR" dirty="0"/>
              <a:t>III - autodeterminação dos povos;</a:t>
            </a:r>
          </a:p>
          <a:p>
            <a:pPr algn="l"/>
            <a:r>
              <a:rPr lang="pt-BR" dirty="0"/>
              <a:t>IV - não-intervenção;</a:t>
            </a:r>
          </a:p>
          <a:p>
            <a:pPr algn="l"/>
            <a:r>
              <a:rPr lang="pt-BR" dirty="0"/>
              <a:t>V - igualdade entre os Estados;</a:t>
            </a:r>
          </a:p>
          <a:p>
            <a:pPr algn="l"/>
            <a:r>
              <a:rPr lang="pt-BR" dirty="0"/>
              <a:t>VI - defesa da paz;</a:t>
            </a:r>
          </a:p>
          <a:p>
            <a:pPr algn="l"/>
            <a:r>
              <a:rPr lang="pt-BR" dirty="0"/>
              <a:t>VII - solução pacífica dos conflitos;</a:t>
            </a:r>
          </a:p>
          <a:p>
            <a:pPr algn="l"/>
            <a:r>
              <a:rPr lang="pt-BR" dirty="0"/>
              <a:t>VIII - repúdio ao terrorismo e ao racismo;</a:t>
            </a:r>
          </a:p>
          <a:p>
            <a:pPr algn="l"/>
            <a:r>
              <a:rPr lang="pt-BR" dirty="0"/>
              <a:t>IX - cooperação entre os povos para o progresso da humanidade;</a:t>
            </a:r>
          </a:p>
          <a:p>
            <a:pPr algn="l"/>
            <a:r>
              <a:rPr lang="pt-BR" dirty="0"/>
              <a:t>X - concessão de asilo político.</a:t>
            </a:r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72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43570"/>
            <a:ext cx="9144000" cy="1917051"/>
          </a:xfrm>
        </p:spPr>
        <p:txBody>
          <a:bodyPr/>
          <a:lstStyle/>
          <a:p>
            <a:r>
              <a:rPr lang="pt-BR" b="1" dirty="0" smtClean="0"/>
              <a:t>Espécies de Direitos Fundamentais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29566" y="2305318"/>
            <a:ext cx="7538434" cy="4237150"/>
          </a:xfrm>
        </p:spPr>
        <p:txBody>
          <a:bodyPr>
            <a:normAutofit/>
          </a:bodyPr>
          <a:lstStyle/>
          <a:p>
            <a:pPr marL="457200" indent="-457200" algn="l">
              <a:buAutoNum type="arabicParenR"/>
            </a:pPr>
            <a:r>
              <a:rPr lang="pt-BR" sz="3000" dirty="0" smtClean="0"/>
              <a:t>Direitos e deveres fundamentais: Art. 5º, CF</a:t>
            </a:r>
          </a:p>
          <a:p>
            <a:pPr marL="457200" indent="-457200" algn="l">
              <a:buAutoNum type="arabicParenR"/>
            </a:pPr>
            <a:r>
              <a:rPr lang="pt-BR" sz="3000" dirty="0" smtClean="0"/>
              <a:t>Direitos Sociais: Art. 6º, CF</a:t>
            </a:r>
          </a:p>
          <a:p>
            <a:pPr marL="457200" indent="-457200" algn="l">
              <a:buAutoNum type="arabicParenR"/>
            </a:pPr>
            <a:r>
              <a:rPr lang="pt-BR" sz="3000" dirty="0" smtClean="0"/>
              <a:t>Nacionalidade: </a:t>
            </a:r>
            <a:r>
              <a:rPr lang="pt-BR" sz="3000" dirty="0" err="1" smtClean="0"/>
              <a:t>Arts</a:t>
            </a:r>
            <a:r>
              <a:rPr lang="pt-BR" sz="3000" dirty="0" smtClean="0"/>
              <a:t>. 12/13, CF</a:t>
            </a:r>
          </a:p>
          <a:p>
            <a:pPr marL="457200" indent="-457200" algn="l">
              <a:buAutoNum type="arabicParenR"/>
            </a:pPr>
            <a:r>
              <a:rPr lang="pt-BR" sz="3000" dirty="0" smtClean="0"/>
              <a:t>Direitos Políticos: </a:t>
            </a:r>
            <a:r>
              <a:rPr lang="pt-BR" sz="3000" dirty="0" err="1" smtClean="0"/>
              <a:t>Arts</a:t>
            </a:r>
            <a:r>
              <a:rPr lang="pt-BR" sz="3000" dirty="0" smtClean="0"/>
              <a:t>. 14 ao 16, CF</a:t>
            </a:r>
          </a:p>
          <a:p>
            <a:pPr marL="457200" indent="-457200" algn="l">
              <a:buAutoNum type="arabicParenR"/>
            </a:pPr>
            <a:r>
              <a:rPr lang="pt-BR" sz="3000" dirty="0" smtClean="0"/>
              <a:t>Partidos Políticos: Art. 17, CF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411681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93183"/>
            <a:ext cx="9144000" cy="1397828"/>
          </a:xfrm>
        </p:spPr>
        <p:txBody>
          <a:bodyPr/>
          <a:lstStyle/>
          <a:p>
            <a:r>
              <a:rPr lang="pt-BR" b="1" dirty="0" smtClean="0"/>
              <a:t>Direitos e Garantias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38649"/>
            <a:ext cx="9144000" cy="4755524"/>
          </a:xfrm>
        </p:spPr>
        <p:txBody>
          <a:bodyPr>
            <a:normAutofit/>
          </a:bodyPr>
          <a:lstStyle/>
          <a:p>
            <a:endParaRPr lang="pt-BR" b="1" i="1" dirty="0" smtClean="0"/>
          </a:p>
          <a:p>
            <a:r>
              <a:rPr lang="pt-BR" b="1" i="1" dirty="0" smtClean="0"/>
              <a:t>Direitos </a:t>
            </a:r>
            <a:r>
              <a:rPr lang="pt-BR" b="1" i="1" dirty="0"/>
              <a:t>fundamentais</a:t>
            </a:r>
            <a:r>
              <a:rPr lang="pt-BR" dirty="0"/>
              <a:t> são normas de conteúdo declaratório, previstas na </a:t>
            </a:r>
            <a:r>
              <a:rPr lang="pt-BR" dirty="0" smtClean="0"/>
              <a:t>Constituição. </a:t>
            </a:r>
            <a:r>
              <a:rPr lang="pt-BR" dirty="0"/>
              <a:t>o direito à vida (art. 5</a:t>
            </a:r>
            <a:r>
              <a:rPr lang="pt-BR" baseline="30000" dirty="0"/>
              <a:t>o</a:t>
            </a:r>
            <a:r>
              <a:rPr lang="pt-BR" dirty="0"/>
              <a:t>, “caput”), à liberdade de manifestação do pensamento (art. 5</a:t>
            </a:r>
            <a:r>
              <a:rPr lang="pt-BR" baseline="30000" dirty="0"/>
              <a:t>o</a:t>
            </a:r>
            <a:r>
              <a:rPr lang="pt-BR" dirty="0"/>
              <a:t>, IV), à liberdade de religião (art. 5</a:t>
            </a:r>
            <a:r>
              <a:rPr lang="pt-BR" baseline="30000" dirty="0"/>
              <a:t>o</a:t>
            </a:r>
            <a:r>
              <a:rPr lang="pt-BR" dirty="0"/>
              <a:t>, VI), direito à honra (art. 5</a:t>
            </a:r>
            <a:r>
              <a:rPr lang="pt-BR" baseline="30000" dirty="0"/>
              <a:t>o</a:t>
            </a:r>
            <a:r>
              <a:rPr lang="pt-BR" dirty="0"/>
              <a:t>, X), direito à informação (art. 5</a:t>
            </a:r>
            <a:r>
              <a:rPr lang="pt-BR" baseline="30000" dirty="0"/>
              <a:t>o</a:t>
            </a:r>
            <a:r>
              <a:rPr lang="pt-BR" dirty="0"/>
              <a:t>, XIV), à liberdade de locomoção (art. 5</a:t>
            </a:r>
            <a:r>
              <a:rPr lang="pt-BR" baseline="30000" dirty="0"/>
              <a:t>o</a:t>
            </a:r>
            <a:r>
              <a:rPr lang="pt-BR" dirty="0"/>
              <a:t>, XV) etc.</a:t>
            </a:r>
            <a:endParaRPr lang="pt-BR" dirty="0" smtClean="0"/>
          </a:p>
          <a:p>
            <a:endParaRPr lang="pt-BR" b="1" i="1" dirty="0" smtClean="0"/>
          </a:p>
          <a:p>
            <a:r>
              <a:rPr lang="pt-BR" b="1" i="1" dirty="0" smtClean="0"/>
              <a:t>Garantias </a:t>
            </a:r>
            <a:r>
              <a:rPr lang="pt-BR" b="1" i="1" dirty="0"/>
              <a:t>fundamentais</a:t>
            </a:r>
            <a:r>
              <a:rPr lang="pt-BR" dirty="0"/>
              <a:t> são normas de conteúdo assecuratório, previstas na Constituição. São instrumentos destinados a garantir, a assegurar os direitos previamente tutelados</a:t>
            </a:r>
            <a:r>
              <a:rPr lang="pt-BR" dirty="0" smtClean="0"/>
              <a:t>. </a:t>
            </a:r>
            <a:r>
              <a:rPr lang="pt-BR" dirty="0" err="1" smtClean="0"/>
              <a:t>Ex</a:t>
            </a:r>
            <a:r>
              <a:rPr lang="pt-BR" dirty="0" smtClean="0"/>
              <a:t>: </a:t>
            </a:r>
            <a:r>
              <a:rPr lang="pt-BR" i="1" dirty="0"/>
              <a:t>indenização por dano moral</a:t>
            </a:r>
            <a:r>
              <a:rPr lang="pt-BR" dirty="0"/>
              <a:t> (art. 5</a:t>
            </a:r>
            <a:r>
              <a:rPr lang="pt-BR" baseline="30000" dirty="0"/>
              <a:t>o</a:t>
            </a:r>
            <a:r>
              <a:rPr lang="pt-BR" dirty="0"/>
              <a:t>, V</a:t>
            </a:r>
            <a:r>
              <a:rPr lang="pt-BR" dirty="0" smtClean="0"/>
              <a:t>), </a:t>
            </a:r>
            <a:r>
              <a:rPr lang="pt-BR" i="1" dirty="0"/>
              <a:t>sigilo de fonte, quando necessário ao exercício profissional</a:t>
            </a:r>
            <a:r>
              <a:rPr lang="pt-BR" dirty="0"/>
              <a:t> (art. 5</a:t>
            </a:r>
            <a:r>
              <a:rPr lang="pt-BR" baseline="30000" dirty="0"/>
              <a:t>o</a:t>
            </a:r>
            <a:r>
              <a:rPr lang="pt-BR" dirty="0"/>
              <a:t>, XIV, </a:t>
            </a:r>
            <a:r>
              <a:rPr lang="pt-BR" i="1" dirty="0"/>
              <a:t>in fine</a:t>
            </a:r>
            <a:r>
              <a:rPr lang="pt-BR" dirty="0" smtClean="0"/>
              <a:t>), </a:t>
            </a:r>
            <a:r>
              <a:rPr lang="pt-BR" i="1" dirty="0"/>
              <a:t>habeas corpus</a:t>
            </a:r>
            <a:r>
              <a:rPr lang="pt-BR" dirty="0"/>
              <a:t> (art. 5</a:t>
            </a:r>
            <a:r>
              <a:rPr lang="pt-BR" baseline="30000" dirty="0"/>
              <a:t>o</a:t>
            </a:r>
            <a:r>
              <a:rPr lang="pt-BR" dirty="0"/>
              <a:t>, LXVIII, CF)</a:t>
            </a:r>
          </a:p>
        </p:txBody>
      </p:sp>
    </p:spTree>
    <p:extLst>
      <p:ext uri="{BB962C8B-B14F-4D97-AF65-F5344CB8AC3E}">
        <p14:creationId xmlns:p14="http://schemas.microsoft.com/office/powerpoint/2010/main" val="28975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0417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b="1" i="1" dirty="0"/>
              <a:t>Direitos fundamentais em sentido material e em sentido formal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013656"/>
            <a:ext cx="9144000" cy="2949262"/>
          </a:xfrm>
        </p:spPr>
        <p:txBody>
          <a:bodyPr>
            <a:normAutofit/>
          </a:bodyPr>
          <a:lstStyle/>
          <a:p>
            <a:r>
              <a:rPr lang="pt-BR" sz="3000" i="1" dirty="0" smtClean="0"/>
              <a:t>Sentido </a:t>
            </a:r>
            <a:r>
              <a:rPr lang="pt-BR" sz="3000" i="1" dirty="0"/>
              <a:t>material</a:t>
            </a:r>
            <a:r>
              <a:rPr lang="pt-BR" sz="3000" dirty="0"/>
              <a:t> são os direitos decorrentes da dignidade da pessoa </a:t>
            </a:r>
            <a:r>
              <a:rPr lang="pt-BR" sz="3000" dirty="0" smtClean="0"/>
              <a:t>humana.</a:t>
            </a:r>
          </a:p>
          <a:p>
            <a:endParaRPr lang="pt-BR" sz="3000" dirty="0" smtClean="0"/>
          </a:p>
          <a:p>
            <a:r>
              <a:rPr lang="pt-BR" sz="3000" i="1" dirty="0" smtClean="0"/>
              <a:t>Sentido </a:t>
            </a:r>
            <a:r>
              <a:rPr lang="pt-BR" sz="3000" i="1" dirty="0"/>
              <a:t>formal</a:t>
            </a:r>
            <a:r>
              <a:rPr lang="pt-BR" sz="3000" dirty="0"/>
              <a:t>: </a:t>
            </a:r>
            <a:r>
              <a:rPr lang="pt-BR" sz="3000" dirty="0" smtClean="0"/>
              <a:t>são os </a:t>
            </a:r>
            <a:r>
              <a:rPr lang="pt-BR" sz="3000" dirty="0"/>
              <a:t>direitos fundamentais formalmente reconhecidos pelo texto constitucional de um </a:t>
            </a:r>
            <a:r>
              <a:rPr lang="pt-BR" sz="3000" dirty="0" smtClean="0"/>
              <a:t>país.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1106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8941" y="0"/>
            <a:ext cx="11565228" cy="1912983"/>
          </a:xfrm>
        </p:spPr>
        <p:txBody>
          <a:bodyPr>
            <a:normAutofit/>
          </a:bodyPr>
          <a:lstStyle/>
          <a:p>
            <a:r>
              <a:rPr lang="pt-BR" b="1" i="1" dirty="0" smtClean="0"/>
              <a:t>Dimensões dos Direitos </a:t>
            </a:r>
            <a:r>
              <a:rPr lang="pt-BR" b="1" i="1" dirty="0" smtClean="0"/>
              <a:t>Fundamentais (</a:t>
            </a:r>
            <a:r>
              <a:rPr lang="pt-BR" b="1" i="1" dirty="0" err="1" smtClean="0"/>
              <a:t>Karel</a:t>
            </a:r>
            <a:r>
              <a:rPr lang="pt-BR" b="1" i="1" dirty="0" smtClean="0"/>
              <a:t> </a:t>
            </a:r>
            <a:r>
              <a:rPr lang="pt-BR" b="1" i="1" dirty="0" err="1" smtClean="0"/>
              <a:t>Vasak</a:t>
            </a:r>
            <a:r>
              <a:rPr lang="pt-BR" b="1" i="1" dirty="0" smtClean="0"/>
              <a:t> – 3 dimensões)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912983"/>
            <a:ext cx="9144000" cy="4642363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AutoNum type="alphaLcParenR"/>
            </a:pPr>
            <a:r>
              <a:rPr lang="pt-BR" b="1" dirty="0" smtClean="0"/>
              <a:t>direitos </a:t>
            </a:r>
            <a:r>
              <a:rPr lang="pt-BR" b="1" dirty="0"/>
              <a:t>de primeira dimensão (ou geração</a:t>
            </a:r>
            <a:r>
              <a:rPr lang="pt-BR" b="1" dirty="0" smtClean="0"/>
              <a:t>): </a:t>
            </a:r>
            <a:r>
              <a:rPr lang="pt-BR" dirty="0"/>
              <a:t>são os direitos individuais ou liberdades públicas, como vida, liberdade, propriedade etc</a:t>
            </a:r>
            <a:r>
              <a:rPr lang="pt-BR" dirty="0" smtClean="0"/>
              <a:t>. (Art. 5º, CF)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b="1" dirty="0" smtClean="0"/>
              <a:t>direitos </a:t>
            </a:r>
            <a:r>
              <a:rPr lang="pt-BR" b="1" dirty="0"/>
              <a:t>de segunda dimensão (ou geração</a:t>
            </a:r>
            <a:r>
              <a:rPr lang="pt-BR" b="1" dirty="0" smtClean="0"/>
              <a:t>): </a:t>
            </a:r>
            <a:r>
              <a:rPr lang="pt-BR" dirty="0"/>
              <a:t>são os direitos sociais, como a saúde, a educação, o trabalho, a assistência aos desamparados</a:t>
            </a:r>
            <a:r>
              <a:rPr lang="pt-BR" dirty="0" smtClean="0"/>
              <a:t>. (Art. 6º, CF)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b="1" dirty="0"/>
              <a:t>direitos de terceira dimensão (ou geração</a:t>
            </a:r>
            <a:r>
              <a:rPr lang="pt-BR" b="1" dirty="0" smtClean="0"/>
              <a:t>): </a:t>
            </a:r>
            <a:r>
              <a:rPr lang="pt-BR" dirty="0"/>
              <a:t>são os direitos </a:t>
            </a:r>
            <a:r>
              <a:rPr lang="pt-BR" dirty="0" err="1"/>
              <a:t>metaindividuais</a:t>
            </a:r>
            <a:r>
              <a:rPr lang="pt-BR" dirty="0"/>
              <a:t>, ou </a:t>
            </a:r>
            <a:r>
              <a:rPr lang="pt-BR" dirty="0" err="1"/>
              <a:t>transindividuais</a:t>
            </a:r>
            <a:r>
              <a:rPr lang="pt-BR" dirty="0"/>
              <a:t>, que pertencem a uma coletividade determinável ou indeterminável de </a:t>
            </a:r>
            <a:r>
              <a:rPr lang="pt-BR" dirty="0" smtClean="0"/>
              <a:t>pessoas. (Art. 225, CF, meio ambiente; art. 4º, VI e VII, CF).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b="1" dirty="0"/>
              <a:t>direitos de quarta dimensão (ou geração</a:t>
            </a:r>
            <a:r>
              <a:rPr lang="pt-BR" b="1" dirty="0" smtClean="0"/>
              <a:t>): </a:t>
            </a:r>
            <a:r>
              <a:rPr lang="pt-BR" dirty="0"/>
              <a:t>são os direitos decorrentes do avanço tecnológico, mormente relacionado à ciência genética, à noção de </a:t>
            </a:r>
            <a:r>
              <a:rPr lang="pt-BR" dirty="0" err="1"/>
              <a:t>biodireito</a:t>
            </a:r>
            <a:r>
              <a:rPr lang="pt-BR" dirty="0"/>
              <a:t> e </a:t>
            </a:r>
            <a:r>
              <a:rPr lang="pt-BR" dirty="0" smtClean="0"/>
              <a:t>biotecnologia (Norberto Bobbio e Paulo Bonavides).</a:t>
            </a:r>
            <a:endParaRPr lang="pt-BR" dirty="0" smtClean="0"/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b="1" dirty="0"/>
              <a:t>direitos de quinta e sexta dimensões (ou gerações</a:t>
            </a:r>
            <a:r>
              <a:rPr lang="pt-BR" b="1" dirty="0" smtClean="0"/>
              <a:t>): </a:t>
            </a:r>
            <a:r>
              <a:rPr lang="pt-BR" dirty="0" smtClean="0"/>
              <a:t>trata </a:t>
            </a:r>
            <a:r>
              <a:rPr lang="pt-BR" dirty="0"/>
              <a:t>dos direitos vinculados aos desafios da sociedade tecnológica e da informação, do ciberespaço, da internet e da realidade virtual em geral. </a:t>
            </a:r>
            <a:r>
              <a:rPr lang="pt-BR" dirty="0" smtClean="0"/>
              <a:t>Bem como, do </a:t>
            </a:r>
            <a:r>
              <a:rPr lang="pt-BR" dirty="0"/>
              <a:t>dever de cuidado, amor e respeito para com todas as formas de vida, bem como direitos de defesa contra as formas de dominação biofísica geradores de toda sorte de </a:t>
            </a:r>
            <a:r>
              <a:rPr lang="pt-BR" dirty="0" smtClean="0"/>
              <a:t>preconceitos (Paz). (Paulo Bonavides).</a:t>
            </a:r>
            <a:endParaRPr lang="pt-BR" dirty="0"/>
          </a:p>
          <a:p>
            <a:pPr marL="457200" indent="-457200">
              <a:buFont typeface="Arial" panose="020B0604020202020204" pitchFamily="34" charset="0"/>
              <a:buAutoNum type="alphaLcParenR"/>
            </a:pPr>
            <a:endParaRPr lang="pt-BR" dirty="0"/>
          </a:p>
          <a:p>
            <a:pPr marL="457200" indent="-457200">
              <a:buAutoNum type="alphaLcParenR"/>
            </a:pPr>
            <a:endParaRPr lang="pt-BR" dirty="0" smtClean="0"/>
          </a:p>
          <a:p>
            <a:pPr marL="457200" indent="-457200">
              <a:buAutoNum type="alphaLcParenR"/>
            </a:pPr>
            <a:endParaRPr lang="pt-BR" b="1" dirty="0" smtClean="0"/>
          </a:p>
          <a:p>
            <a:pPr marL="457200" indent="-457200">
              <a:buAutoNum type="alphaLcParenR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30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13267" y="0"/>
            <a:ext cx="9144000" cy="1771315"/>
          </a:xfrm>
        </p:spPr>
        <p:txBody>
          <a:bodyPr/>
          <a:lstStyle/>
          <a:p>
            <a:r>
              <a:rPr lang="pt-BR" b="1" i="1" dirty="0"/>
              <a:t>Titulares dos Direitos Fundamentais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8941" y="1661375"/>
            <a:ext cx="11732653" cy="5035639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t-BR" b="1" dirty="0"/>
              <a:t>B</a:t>
            </a:r>
            <a:r>
              <a:rPr lang="pt-BR" b="1" dirty="0" smtClean="0"/>
              <a:t>rasileiros </a:t>
            </a:r>
            <a:r>
              <a:rPr lang="pt-BR" b="1" dirty="0"/>
              <a:t>e </a:t>
            </a:r>
            <a:r>
              <a:rPr lang="pt-BR" b="1" dirty="0" smtClean="0"/>
              <a:t>estrangeiros</a:t>
            </a:r>
            <a:r>
              <a:rPr lang="pt-BR" dirty="0" smtClean="0"/>
              <a:t>: Art. 5º, “todos são iguais”, “brasileiros” e “estrangeiros”;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b="1" dirty="0"/>
              <a:t>Pessoa </a:t>
            </a:r>
            <a:r>
              <a:rPr lang="pt-BR" b="1" dirty="0" smtClean="0"/>
              <a:t>Jurídica: </a:t>
            </a:r>
            <a:r>
              <a:rPr lang="pt-BR" dirty="0"/>
              <a:t>Súmula 227 do STJ, “a pessoa </a:t>
            </a:r>
            <a:r>
              <a:rPr lang="pt-BR" dirty="0" smtClean="0"/>
              <a:t>jurídica </a:t>
            </a:r>
            <a:r>
              <a:rPr lang="pt-BR" dirty="0"/>
              <a:t>pode sofrer dano moral</a:t>
            </a:r>
            <a:r>
              <a:rPr lang="pt-BR" dirty="0" smtClean="0"/>
              <a:t>”; </a:t>
            </a:r>
            <a:r>
              <a:rPr lang="pt-BR" dirty="0"/>
              <a:t>artigo 5</a:t>
            </a:r>
            <a:r>
              <a:rPr lang="pt-BR" baseline="30000" dirty="0"/>
              <a:t>o</a:t>
            </a:r>
            <a:r>
              <a:rPr lang="pt-BR" dirty="0"/>
              <a:t>, </a:t>
            </a:r>
            <a:r>
              <a:rPr lang="pt-BR" dirty="0" smtClean="0"/>
              <a:t>XXIX, “proteção” “aos </a:t>
            </a:r>
            <a:r>
              <a:rPr lang="pt-BR" dirty="0"/>
              <a:t>nomes das empresas e a outros signos </a:t>
            </a:r>
            <a:r>
              <a:rPr lang="pt-BR" dirty="0" smtClean="0"/>
              <a:t>distintivos”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b="1" dirty="0" smtClean="0"/>
              <a:t>Embrião </a:t>
            </a:r>
            <a:r>
              <a:rPr lang="pt-BR" b="1" dirty="0"/>
              <a:t>não implantado no útero </a:t>
            </a:r>
            <a:r>
              <a:rPr lang="pt-BR" b="1" dirty="0" smtClean="0"/>
              <a:t>materno: </a:t>
            </a:r>
            <a:r>
              <a:rPr lang="pt-BR" dirty="0" smtClean="0"/>
              <a:t>Art. </a:t>
            </a:r>
            <a:r>
              <a:rPr lang="pt-BR" dirty="0"/>
              <a:t>5</a:t>
            </a:r>
            <a:r>
              <a:rPr lang="pt-BR" baseline="30000" dirty="0"/>
              <a:t>o</a:t>
            </a:r>
            <a:r>
              <a:rPr lang="pt-BR" dirty="0"/>
              <a:t> da Lei 11.105/05: “É permitida, para fins de pesquisa e terapia, a utilização de células-tronco embrionárias obtidas de embriões humanos produzidos por fertilização in vitro e não utilizados no respectivo procedimento, atendidas as seguintes condições: I – sejam embriões inviáveis; ou II – sejam embriões congelados há 3 (três) anos ou mais, na data da publicação desta lei, ou que, já congelados na data da publicação desta lei, depois de completarem 3 (três) anos, contados a partir da data de congelamento</a:t>
            </a:r>
            <a:r>
              <a:rPr lang="pt-BR" dirty="0" smtClean="0"/>
              <a:t>”.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b="1" dirty="0"/>
              <a:t>Titularidade </a:t>
            </a:r>
            <a:r>
              <a:rPr lang="pt-BR" b="1" i="1" dirty="0"/>
              <a:t>post mortem</a:t>
            </a:r>
            <a:r>
              <a:rPr lang="pt-BR" b="1" dirty="0"/>
              <a:t> dos direitos </a:t>
            </a:r>
            <a:r>
              <a:rPr lang="pt-BR" b="1" dirty="0" smtClean="0"/>
              <a:t>fundamentais: </a:t>
            </a:r>
            <a:r>
              <a:rPr lang="pt-BR" dirty="0" smtClean="0"/>
              <a:t>Art. 5</a:t>
            </a:r>
            <a:r>
              <a:rPr lang="pt-BR" baseline="30000" dirty="0" smtClean="0"/>
              <a:t>o</a:t>
            </a:r>
            <a:r>
              <a:rPr lang="pt-BR" dirty="0"/>
              <a:t>, </a:t>
            </a:r>
            <a:r>
              <a:rPr lang="pt-BR" dirty="0" smtClean="0"/>
              <a:t>V, CF, direito de resposta quando ofendida a imagem do falecido, conforme Art. </a:t>
            </a:r>
            <a:r>
              <a:rPr lang="pt-BR" dirty="0"/>
              <a:t>3</a:t>
            </a:r>
            <a:r>
              <a:rPr lang="pt-BR" baseline="30000" dirty="0"/>
              <a:t>o</a:t>
            </a:r>
            <a:r>
              <a:rPr lang="pt-BR" dirty="0"/>
              <a:t>, § 2</a:t>
            </a:r>
            <a:r>
              <a:rPr lang="pt-BR" baseline="30000" dirty="0"/>
              <a:t>o</a:t>
            </a:r>
            <a:r>
              <a:rPr lang="pt-BR" dirty="0"/>
              <a:t>, </a:t>
            </a:r>
            <a:r>
              <a:rPr lang="pt-BR" dirty="0" smtClean="0"/>
              <a:t>II, </a:t>
            </a:r>
            <a:r>
              <a:rPr lang="pt-BR" dirty="0"/>
              <a:t>Lei </a:t>
            </a:r>
            <a:r>
              <a:rPr lang="pt-BR" dirty="0" smtClean="0"/>
              <a:t>13.188/15.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b="1" dirty="0"/>
              <a:t>o direito dos </a:t>
            </a:r>
            <a:r>
              <a:rPr lang="pt-BR" b="1" dirty="0" smtClean="0"/>
              <a:t>animais????: </a:t>
            </a:r>
            <a:r>
              <a:rPr lang="pt-BR" dirty="0" smtClean="0"/>
              <a:t>Art. 225, VII, CF</a:t>
            </a:r>
            <a:endParaRPr lang="pt-BR" dirty="0"/>
          </a:p>
          <a:p>
            <a:pPr marL="457200" indent="-457200">
              <a:buAutoNum type="alphaLcParenR"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9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961</TotalTime>
  <Words>1198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do Office</vt:lpstr>
      <vt:lpstr>DIREITO INDIVIDUAL E COLETIVO</vt:lpstr>
      <vt:lpstr>Princípios fundamentais</vt:lpstr>
      <vt:lpstr>Objetivos Fundamentais</vt:lpstr>
      <vt:lpstr>Princípios Fundamentais nas Relações Internacionais</vt:lpstr>
      <vt:lpstr>Espécies de Direitos Fundamentais</vt:lpstr>
      <vt:lpstr>Direitos e Garantias</vt:lpstr>
      <vt:lpstr>Direitos fundamentais em sentido material e em sentido formal</vt:lpstr>
      <vt:lpstr>Dimensões dos Direitos Fundamentais (Karel Vasak – 3 dimensões)</vt:lpstr>
      <vt:lpstr>Titulares dos Direitos Fundamentais</vt:lpstr>
      <vt:lpstr>Características dos Direitos Fundamentais</vt:lpstr>
      <vt:lpstr>Direitos Fundamentais Individuais</vt:lpstr>
      <vt:lpstr>Direitos Sociais</vt:lpstr>
      <vt:lpstr>Direito Individual e Coletivo</vt:lpstr>
      <vt:lpstr>Nacionalidade</vt:lpstr>
      <vt:lpstr>Direitos Políticos</vt:lpstr>
      <vt:lpstr>Partidos Políticos</vt:lpstr>
      <vt:lpstr>Cláusula Pétrea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Josafá Marques</dc:creator>
  <cp:lastModifiedBy>Josafá Marques</cp:lastModifiedBy>
  <cp:revision>101</cp:revision>
  <dcterms:created xsi:type="dcterms:W3CDTF">2018-09-28T15:23:14Z</dcterms:created>
  <dcterms:modified xsi:type="dcterms:W3CDTF">2022-04-19T13:19:06Z</dcterms:modified>
</cp:coreProperties>
</file>