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6" r:id="rId12"/>
    <p:sldId id="27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727" autoAdjust="0"/>
  </p:normalViewPr>
  <p:slideViewPr>
    <p:cSldViewPr>
      <p:cViewPr>
        <p:scale>
          <a:sx n="60" d="100"/>
          <a:sy n="60" d="100"/>
        </p:scale>
        <p:origin x="-1530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A62DD-14B2-4180-B7C0-1C25B1E29F0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7D5EF-F8F0-41D9-A1EE-0975C918E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918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7D5EF-F8F0-41D9-A1EE-0975C918E50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415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C8DC7D2-3A36-4839-8B9A-C6F241ACEA70}" type="datetimeFigureOut">
              <a:rPr lang="pt-BR" smtClean="0"/>
              <a:t>18/02/2022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F5F57C-6F49-44DB-9413-867AF9E89AB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Discurs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86760" cy="2304256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latin typeface="Algerian" pitchFamily="82" charset="0"/>
              </a:rPr>
              <a:t>ORATÓRIA – </a:t>
            </a:r>
            <a:br>
              <a:rPr lang="pt-BR" sz="4800" dirty="0" smtClean="0">
                <a:latin typeface="Algerian" pitchFamily="82" charset="0"/>
              </a:rPr>
            </a:br>
            <a:r>
              <a:rPr lang="pt-BR" sz="4800" dirty="0" smtClean="0">
                <a:latin typeface="Algerian" pitchFamily="82" charset="0"/>
              </a:rPr>
              <a:t>MEIOS DE APRESENTAÇÃO e TÉCNICAS / ATRIBUTOS </a:t>
            </a:r>
            <a:endParaRPr lang="pt-BR" sz="4800" dirty="0">
              <a:latin typeface="Algerian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7488235" cy="93610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pt-BR" b="1" dirty="0" smtClean="0">
                <a:solidFill>
                  <a:schemeClr val="tx1"/>
                </a:solidFill>
              </a:rPr>
              <a:t>Por: </a:t>
            </a:r>
            <a:r>
              <a:rPr lang="pt-BR" b="1" dirty="0" err="1" smtClean="0">
                <a:solidFill>
                  <a:schemeClr val="tx1"/>
                </a:solidFill>
              </a:rPr>
              <a:t>Monalisa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C</a:t>
            </a:r>
            <a:r>
              <a:rPr lang="pt-BR" b="1" dirty="0" smtClean="0">
                <a:solidFill>
                  <a:schemeClr val="tx1"/>
                </a:solidFill>
              </a:rPr>
              <a:t>avalcanti </a:t>
            </a:r>
          </a:p>
          <a:p>
            <a:pPr algn="r"/>
            <a:r>
              <a:rPr lang="pt-BR" b="1" dirty="0" smtClean="0">
                <a:solidFill>
                  <a:schemeClr val="tx1"/>
                </a:solidFill>
              </a:rPr>
              <a:t>Fone: (15) 98114-2170</a:t>
            </a:r>
          </a:p>
          <a:p>
            <a:pPr algn="r"/>
            <a:r>
              <a:rPr lang="pt-BR" b="1" dirty="0" smtClean="0">
                <a:solidFill>
                  <a:schemeClr val="tx1"/>
                </a:solidFill>
              </a:rPr>
              <a:t>E-mail: monalisacavalcanti.bueno@gmail.com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5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 </a:t>
            </a:r>
            <a:r>
              <a:rPr lang="pt-BR" sz="4800" b="1" dirty="0" smtClean="0"/>
              <a:t>POSTURA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EVITE POR AS MÃOS NOS BOLSOS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1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32856"/>
            <a:ext cx="5472608" cy="38578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111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 </a:t>
            </a:r>
            <a:r>
              <a:rPr lang="pt-BR" sz="4800" b="1" dirty="0" smtClean="0"/>
              <a:t>POSTURA 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POSTURA APROPRIADA PARA FALAR COM O PÚBLICO E ESTES PRESTAREM ATENÇÃO 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36912"/>
            <a:ext cx="5328592" cy="37384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954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/>
              <a:t> </a:t>
            </a:r>
            <a:r>
              <a:rPr lang="pt-BR" sz="4800" b="1" dirty="0" smtClean="0"/>
              <a:t>POSTURA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EVITE SEGURAR O ROSTO ENQUANTO ESTIVER FALANDO 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08920"/>
            <a:ext cx="5616624" cy="33571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540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pt-PT" sz="4400" b="1" dirty="0" smtClean="0"/>
          </a:p>
          <a:p>
            <a:r>
              <a:rPr lang="pt-PT" sz="4400" b="1" dirty="0" smtClean="0"/>
              <a:t>COMUNICAÇÃO </a:t>
            </a:r>
            <a:r>
              <a:rPr lang="pt-PT" sz="4400" b="1" dirty="0"/>
              <a:t>NÃO VERBAL </a:t>
            </a:r>
            <a:endParaRPr lang="pt-PT" sz="4400" b="1" dirty="0" smtClean="0"/>
          </a:p>
          <a:p>
            <a:pPr marL="0" indent="0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pt-PT" dirty="0" smtClean="0"/>
              <a:t>Para a comunicação não verbal – a expressão </a:t>
            </a:r>
            <a:r>
              <a:rPr lang="pt-PT" dirty="0"/>
              <a:t>do corpo é observada </a:t>
            </a:r>
            <a:r>
              <a:rPr lang="pt-PT" dirty="0" smtClean="0"/>
              <a:t>pela manifestação </a:t>
            </a:r>
            <a:r>
              <a:rPr lang="pt-PT" dirty="0"/>
              <a:t>de movimentos </a:t>
            </a:r>
            <a:r>
              <a:rPr lang="pt-PT" dirty="0" smtClean="0"/>
              <a:t>gerais. Tudo complementa a mensagem a ser enviada pelo emissor. </a:t>
            </a:r>
            <a:endParaRPr lang="pt-BR" sz="1400" dirty="0"/>
          </a:p>
          <a:p>
            <a:pPr lvl="1" algn="just"/>
            <a:r>
              <a:rPr lang="pt-PT" dirty="0"/>
              <a:t>gestos,</a:t>
            </a:r>
            <a:endParaRPr lang="pt-BR" sz="1200" dirty="0"/>
          </a:p>
          <a:p>
            <a:pPr lvl="1" algn="just"/>
            <a:r>
              <a:rPr lang="pt-PT" dirty="0"/>
              <a:t>posturas,</a:t>
            </a:r>
            <a:endParaRPr lang="pt-BR" sz="1200" dirty="0"/>
          </a:p>
          <a:p>
            <a:pPr lvl="1" algn="just"/>
            <a:r>
              <a:rPr lang="pt-PT" dirty="0"/>
              <a:t>expressão facial (olhar, sorriso, </a:t>
            </a:r>
            <a:r>
              <a:rPr lang="pt-PT" dirty="0" smtClean="0"/>
              <a:t> sobrancelhas</a:t>
            </a:r>
            <a:r>
              <a:rPr lang="pt-PT" dirty="0"/>
              <a:t>),</a:t>
            </a:r>
            <a:endParaRPr lang="pt-BR" sz="12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52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pt-PT" dirty="0" smtClean="0"/>
          </a:p>
          <a:p>
            <a:endParaRPr lang="pt-PT" dirty="0" smtClean="0"/>
          </a:p>
          <a:p>
            <a:r>
              <a:rPr lang="pt-PT" sz="4400" b="1" dirty="0" smtClean="0"/>
              <a:t>ONDE </a:t>
            </a:r>
            <a:r>
              <a:rPr lang="pt-PT" sz="4400" b="1" dirty="0"/>
              <a:t>OLHAR</a:t>
            </a:r>
            <a:r>
              <a:rPr lang="pt-PT" sz="4400" b="1" dirty="0" smtClean="0"/>
              <a:t>?</a:t>
            </a:r>
          </a:p>
          <a:p>
            <a:pPr marL="0" indent="0">
              <a:buNone/>
            </a:pPr>
            <a:endParaRPr lang="pt-BR" dirty="0"/>
          </a:p>
          <a:p>
            <a:pPr lvl="0"/>
            <a:r>
              <a:rPr lang="pt-PT" dirty="0"/>
              <a:t>Olhe para o público</a:t>
            </a:r>
            <a:r>
              <a:rPr lang="pt-PT" dirty="0" smtClean="0"/>
              <a:t>, Evite </a:t>
            </a:r>
            <a:r>
              <a:rPr lang="pt-PT" dirty="0"/>
              <a:t>ter o olhar perdido.</a:t>
            </a:r>
            <a:endParaRPr lang="pt-BR" dirty="0"/>
          </a:p>
          <a:p>
            <a:pPr lvl="0"/>
            <a:r>
              <a:rPr lang="pt-PT" dirty="0"/>
              <a:t>Evite olhar para a mesma pessoa por muito tempo</a:t>
            </a:r>
            <a:endParaRPr lang="pt-BR" dirty="0"/>
          </a:p>
          <a:p>
            <a:pPr lvl="0"/>
            <a:r>
              <a:rPr lang="pt-PT" dirty="0"/>
              <a:t>Mantenha a cabeça sempre erguida.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526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pPr algn="just"/>
            <a:r>
              <a:rPr lang="pt-PT" sz="3900" b="1" dirty="0" smtClean="0"/>
              <a:t>SILÊNCIO</a:t>
            </a:r>
            <a:r>
              <a:rPr lang="pt-PT" dirty="0" smtClean="0"/>
              <a:t> </a:t>
            </a:r>
            <a:endParaRPr lang="pt-BR" sz="1400" dirty="0"/>
          </a:p>
          <a:p>
            <a:pPr algn="just"/>
            <a:endParaRPr lang="pt-BR" sz="1400" dirty="0"/>
          </a:p>
          <a:p>
            <a:pPr lvl="0" algn="just"/>
            <a:r>
              <a:rPr lang="pt-PT" sz="3000" dirty="0"/>
              <a:t>Faça uso do silêncio</a:t>
            </a:r>
            <a:r>
              <a:rPr lang="pt-PT" sz="3000" dirty="0" smtClean="0"/>
              <a:t>. Procure inserir o ritmo da discurso e/ou apresentação. Coloque </a:t>
            </a:r>
            <a:r>
              <a:rPr lang="pt-PT" sz="3000" dirty="0"/>
              <a:t>ritmo no que você está dizendo distribuindo pausas em momentos estratégicos</a:t>
            </a:r>
            <a:r>
              <a:rPr lang="pt-PT" sz="3000" dirty="0" smtClean="0"/>
              <a:t>. O </a:t>
            </a:r>
            <a:r>
              <a:rPr lang="pt-PT" sz="3000" dirty="0"/>
              <a:t>silêncio </a:t>
            </a:r>
            <a:r>
              <a:rPr lang="pt-PT" sz="3000" dirty="0" smtClean="0"/>
              <a:t>mostra o </a:t>
            </a:r>
            <a:r>
              <a:rPr lang="pt-PT" sz="3000" dirty="0"/>
              <a:t>controle das ações e a reflexão constante sobre o que está sendo dito.</a:t>
            </a:r>
            <a:endParaRPr lang="pt-BR" sz="3000" dirty="0"/>
          </a:p>
          <a:p>
            <a:pPr marL="0" indent="0" algn="just">
              <a:buNone/>
            </a:pPr>
            <a:endParaRPr lang="pt-PT" dirty="0" smtClean="0"/>
          </a:p>
          <a:p>
            <a:pPr algn="just"/>
            <a:r>
              <a:rPr lang="pt-PT" sz="3900" b="1" dirty="0" smtClean="0"/>
              <a:t>DESLIZES</a:t>
            </a:r>
            <a:r>
              <a:rPr lang="pt-PT" dirty="0" smtClean="0"/>
              <a:t> </a:t>
            </a:r>
            <a:endParaRPr lang="pt-BR" sz="4000" dirty="0"/>
          </a:p>
          <a:p>
            <a:pPr lvl="1" algn="just"/>
            <a:r>
              <a:rPr lang="pt-PT" dirty="0" smtClean="0"/>
              <a:t>Quando  </a:t>
            </a:r>
            <a:r>
              <a:rPr lang="pt-PT" dirty="0"/>
              <a:t>esquecer o que ia dizer a </a:t>
            </a:r>
            <a:r>
              <a:rPr lang="pt-PT" dirty="0" smtClean="0"/>
              <a:t>seguir,, procure manter a calma  e guarde </a:t>
            </a:r>
            <a:r>
              <a:rPr lang="pt-PT" dirty="0"/>
              <a:t>consigo esse </a:t>
            </a:r>
            <a:r>
              <a:rPr lang="pt-PT" dirty="0" smtClean="0"/>
              <a:t>segredo. Repita </a:t>
            </a:r>
            <a:r>
              <a:rPr lang="pt-PT" dirty="0"/>
              <a:t>o seu último argumento para permitir a si mesmo uma pausa, ou então, siga para outro tópico.</a:t>
            </a:r>
            <a:endParaRPr lang="pt-BR" sz="1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84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pt-PT" dirty="0" smtClean="0"/>
          </a:p>
          <a:p>
            <a:r>
              <a:rPr lang="pt-PT" sz="3600" b="1" dirty="0" smtClean="0"/>
              <a:t>OS </a:t>
            </a:r>
            <a:r>
              <a:rPr lang="pt-PT" sz="3600" b="1" dirty="0"/>
              <a:t>GESTOS </a:t>
            </a:r>
            <a:endParaRPr lang="pt-BR" sz="3600" b="1" dirty="0"/>
          </a:p>
          <a:p>
            <a:pPr marL="441325" lvl="2" indent="0" algn="just"/>
            <a:r>
              <a:rPr lang="pt-PT" sz="2800" dirty="0" smtClean="0"/>
              <a:t>Não </a:t>
            </a:r>
            <a:r>
              <a:rPr lang="pt-PT" sz="2800" dirty="0"/>
              <a:t>colocar as mãos nos bolsos, nas costas, cruzar os braços, nem se debruce sobre a mesa, cadeira ou tribuna</a:t>
            </a:r>
            <a:r>
              <a:rPr lang="pt-PT" sz="2800" dirty="0" smtClean="0"/>
              <a:t>. Deixe </a:t>
            </a:r>
            <a:r>
              <a:rPr lang="pt-PT" sz="2800" dirty="0"/>
              <a:t>os braços naturalmente ao longo do corpo ou acima da linha da cintura e gesticule com moderação.</a:t>
            </a:r>
            <a:endParaRPr lang="pt-BR" sz="2800" dirty="0"/>
          </a:p>
          <a:p>
            <a:endParaRPr lang="pt-BR" sz="1400" dirty="0" smtClean="0"/>
          </a:p>
          <a:p>
            <a:endParaRPr lang="pt-BR" sz="1400" dirty="0"/>
          </a:p>
          <a:p>
            <a:r>
              <a:rPr lang="pt-PT" sz="3600" b="1" dirty="0"/>
              <a:t>EMOÇÃO</a:t>
            </a:r>
            <a:endParaRPr lang="pt-BR" sz="3600" b="1" dirty="0"/>
          </a:p>
          <a:p>
            <a:pPr lvl="1"/>
            <a:r>
              <a:rPr lang="pt-PT" dirty="0" smtClean="0"/>
              <a:t>Fale </a:t>
            </a:r>
            <a:r>
              <a:rPr lang="pt-PT" dirty="0"/>
              <a:t>com entusiasmo</a:t>
            </a:r>
            <a:r>
              <a:rPr lang="pt-PT" dirty="0" smtClean="0"/>
              <a:t>, Demonstre vibração  com  </a:t>
            </a:r>
            <a:r>
              <a:rPr lang="pt-PT" dirty="0"/>
              <a:t>sua </a:t>
            </a:r>
            <a:r>
              <a:rPr lang="pt-PT" dirty="0" smtClean="0"/>
              <a:t>mensagem; emoção </a:t>
            </a:r>
            <a:r>
              <a:rPr lang="pt-PT" dirty="0"/>
              <a:t>e interesse nas suas palavras e ações</a:t>
            </a:r>
            <a:endParaRPr lang="pt-BR" sz="12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986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pt-PT" sz="8000" dirty="0"/>
              <a:t>VENCENDO MEDO </a:t>
            </a:r>
            <a:endParaRPr lang="pt-BR" sz="8000" dirty="0"/>
          </a:p>
          <a:p>
            <a:pPr algn="just"/>
            <a:r>
              <a:rPr lang="pt-PT" sz="2800" dirty="0" smtClean="0"/>
              <a:t>Para </a:t>
            </a:r>
            <a:r>
              <a:rPr lang="pt-PT" sz="2800" dirty="0"/>
              <a:t>falar em público, nós sentimos medo, sofremos a descarga </a:t>
            </a:r>
            <a:r>
              <a:rPr lang="pt-PT" sz="2800" dirty="0" smtClean="0"/>
              <a:t>de adrenalina </a:t>
            </a:r>
            <a:r>
              <a:rPr lang="pt-PT" sz="2800" dirty="0"/>
              <a:t>provocando a confusão que todos conhecemos:</a:t>
            </a:r>
            <a:endParaRPr lang="pt-BR" sz="2800" dirty="0"/>
          </a:p>
          <a:p>
            <a:pPr marL="630238" lvl="3" indent="0" algn="just"/>
            <a:r>
              <a:rPr lang="pt-PT" sz="2800" dirty="0"/>
              <a:t>as pernas tremem,</a:t>
            </a:r>
            <a:endParaRPr lang="pt-BR" sz="2800" dirty="0"/>
          </a:p>
          <a:p>
            <a:pPr marL="630238" lvl="3" indent="0" algn="just"/>
            <a:r>
              <a:rPr lang="pt-PT" sz="2800" dirty="0"/>
              <a:t>as mãos suam,</a:t>
            </a:r>
            <a:endParaRPr lang="pt-BR" sz="2800" dirty="0"/>
          </a:p>
          <a:p>
            <a:pPr marL="630238" lvl="3" indent="0" algn="just"/>
            <a:r>
              <a:rPr lang="pt-PT" sz="2800" dirty="0"/>
              <a:t>o coração bate mais forte,</a:t>
            </a:r>
            <a:endParaRPr lang="pt-BR" sz="2800" dirty="0"/>
          </a:p>
          <a:p>
            <a:pPr marL="630238" lvl="3" indent="0" algn="just"/>
            <a:r>
              <a:rPr lang="pt-PT" sz="2800" dirty="0"/>
              <a:t>a voz enrosca na garganta</a:t>
            </a:r>
            <a:endParaRPr lang="pt-BR" sz="2800" dirty="0"/>
          </a:p>
          <a:p>
            <a:pPr marL="630238" lvl="3" indent="0" algn="just"/>
            <a:r>
              <a:rPr lang="pt-PT" sz="2800" dirty="0"/>
              <a:t>os pensamentos desaparecem diante do público.</a:t>
            </a: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467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dirty="0"/>
              <a:t>MEDO DE FALAR EM </a:t>
            </a:r>
            <a:r>
              <a:rPr lang="pt-PT" dirty="0" smtClean="0"/>
              <a:t>PÚBLICO</a:t>
            </a:r>
            <a:r>
              <a:rPr lang="pt-PT" dirty="0"/>
              <a:t> </a:t>
            </a:r>
            <a:endParaRPr lang="pt-BR" sz="1400" dirty="0"/>
          </a:p>
          <a:p>
            <a:pPr marL="342900" lvl="3" indent="19050" algn="ctr"/>
            <a:r>
              <a:rPr lang="pt-PT" b="1" dirty="0"/>
              <a:t>falta de conhecimento sobre o assunto</a:t>
            </a:r>
            <a:r>
              <a:rPr lang="pt-PT" b="1" dirty="0" smtClean="0"/>
              <a:t>; / falta </a:t>
            </a:r>
            <a:r>
              <a:rPr lang="pt-PT" b="1" dirty="0"/>
              <a:t>de prática no uso da palavra em público</a:t>
            </a:r>
            <a:r>
              <a:rPr lang="pt-PT" b="1" dirty="0" smtClean="0"/>
              <a:t>; falta </a:t>
            </a:r>
            <a:r>
              <a:rPr lang="pt-PT" b="1" dirty="0"/>
              <a:t>de autoconhecimento.</a:t>
            </a:r>
            <a:endParaRPr lang="pt-BR" sz="1050" b="1" dirty="0"/>
          </a:p>
          <a:p>
            <a:pPr indent="19050" algn="ctr"/>
            <a:endParaRPr lang="pt-BR" sz="1400" b="1" dirty="0"/>
          </a:p>
          <a:p>
            <a:pPr algn="just"/>
            <a:r>
              <a:rPr lang="pt-PT" dirty="0" smtClean="0"/>
              <a:t>Para combater o </a:t>
            </a:r>
            <a:r>
              <a:rPr lang="pt-PT" dirty="0"/>
              <a:t>medo de falar em </a:t>
            </a:r>
            <a:r>
              <a:rPr lang="pt-PT" dirty="0" smtClean="0"/>
              <a:t>público, faz-se necessário conhecer </a:t>
            </a:r>
            <a:r>
              <a:rPr lang="pt-PT" dirty="0"/>
              <a:t>muito bem o assunto que </a:t>
            </a:r>
            <a:r>
              <a:rPr lang="pt-PT" dirty="0" smtClean="0"/>
              <a:t>irá apresentar</a:t>
            </a:r>
            <a:r>
              <a:rPr lang="pt-PT" dirty="0"/>
              <a:t>. Devemos saber muito mais do que deveremos expor. É preciso saber mais sobre o assunto para que tenhamos tranquilidade e possamos falar com confiança</a:t>
            </a:r>
            <a:r>
              <a:rPr lang="pt-PT" dirty="0" smtClean="0"/>
              <a:t>. Vale a pena praticar para adquirir experiência</a:t>
            </a:r>
            <a:r>
              <a:rPr lang="pt-PT" dirty="0"/>
              <a:t>. </a:t>
            </a:r>
            <a:r>
              <a:rPr lang="pt-PT" dirty="0" smtClean="0"/>
              <a:t> Aproveite </a:t>
            </a:r>
            <a:r>
              <a:rPr lang="pt-PT" dirty="0"/>
              <a:t>todas as oportunidades para se apresentar diante das pessoas</a:t>
            </a:r>
            <a:r>
              <a:rPr lang="pt-PT" dirty="0" smtClean="0"/>
              <a:t>. Identifique </a:t>
            </a:r>
            <a:r>
              <a:rPr lang="pt-PT" dirty="0"/>
              <a:t>suas qualidades. Procure não ressaltar os seus defeitos, mas sim as suas qualidades.</a:t>
            </a:r>
            <a:endParaRPr lang="pt-BR" sz="1400" dirty="0"/>
          </a:p>
          <a:p>
            <a:pPr marL="0" indent="0" algn="ctr">
              <a:buNone/>
            </a:pPr>
            <a:r>
              <a:rPr lang="pt-PT" b="1" dirty="0" smtClean="0"/>
              <a:t>NÃO CONFIE EM SUA MEMÓRIA. LEVE SEMPRE SUAS ANOTAÇÕES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51136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PT" dirty="0" smtClean="0"/>
              <a:t>MICROFONES</a:t>
            </a:r>
          </a:p>
          <a:p>
            <a:r>
              <a:rPr lang="pt-PT" dirty="0" smtClean="0"/>
              <a:t>no </a:t>
            </a:r>
            <a:r>
              <a:rPr lang="pt-PT" dirty="0"/>
              <a:t>pedestal, seguros </a:t>
            </a:r>
            <a:r>
              <a:rPr lang="pt-PT" dirty="0" smtClean="0"/>
              <a:t>na mão </a:t>
            </a:r>
            <a:r>
              <a:rPr lang="pt-PT" dirty="0"/>
              <a:t>ou de lapela,</a:t>
            </a:r>
            <a:endParaRPr lang="pt-BR" sz="1400" dirty="0"/>
          </a:p>
          <a:p>
            <a:pPr marL="268288" lvl="2" indent="15875"/>
            <a:r>
              <a:rPr lang="pt-PT" dirty="0" smtClean="0"/>
              <a:t> A </a:t>
            </a:r>
            <a:r>
              <a:rPr lang="pt-PT" dirty="0"/>
              <a:t>posição ideal para falar é 10 centímetros da boca, abaixo na direção do queixo.</a:t>
            </a:r>
            <a:endParaRPr lang="pt-BR" sz="1100" dirty="0"/>
          </a:p>
          <a:p>
            <a:pPr marL="268288" lvl="2" indent="15875"/>
            <a:r>
              <a:rPr lang="pt-PT" dirty="0"/>
              <a:t>Não se deve dirigir o olhar ao instrumento, exceto nos primeiros segundos da fala para posicionamento, ou na eventualidade de ter que virar o corpo para enxergar uma parte lateral da sua plateia.</a:t>
            </a:r>
            <a:endParaRPr lang="pt-BR" sz="1100" dirty="0"/>
          </a:p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699792" y="3356992"/>
            <a:ext cx="4032448" cy="3024335"/>
            <a:chOff x="0" y="0"/>
            <a:chExt cx="3878" cy="2863"/>
          </a:xfrm>
        </p:grpSpPr>
        <p:pic>
          <p:nvPicPr>
            <p:cNvPr id="5" name="Picture 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855" cy="26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9" y="2308"/>
              <a:ext cx="339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0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4" y="2361"/>
              <a:ext cx="497" cy="5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8" y="2272"/>
              <a:ext cx="274" cy="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6" y="2140"/>
              <a:ext cx="358" cy="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8" y="1924"/>
              <a:ext cx="360" cy="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" y="1725"/>
              <a:ext cx="394" cy="3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" y="1454"/>
              <a:ext cx="399" cy="3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8" y="1226"/>
              <a:ext cx="430" cy="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4" y="900"/>
              <a:ext cx="444" cy="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5" y="535"/>
              <a:ext cx="428" cy="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AutoShape 11"/>
            <p:cNvSpPr>
              <a:spLocks/>
            </p:cNvSpPr>
            <p:nvPr/>
          </p:nvSpPr>
          <p:spPr bwMode="auto">
            <a:xfrm>
              <a:off x="1274" y="2296"/>
              <a:ext cx="1015" cy="547"/>
            </a:xfrm>
            <a:custGeom>
              <a:avLst/>
              <a:gdLst>
                <a:gd name="T0" fmla="+- 0 1604 1274"/>
                <a:gd name="T1" fmla="*/ T0 w 1015"/>
                <a:gd name="T2" fmla="+- 0 2389 2296"/>
                <a:gd name="T3" fmla="*/ 2389 h 547"/>
                <a:gd name="T4" fmla="+- 0 1574 1274"/>
                <a:gd name="T5" fmla="*/ T4 w 1015"/>
                <a:gd name="T6" fmla="+- 0 2330 2296"/>
                <a:gd name="T7" fmla="*/ 2330 h 547"/>
                <a:gd name="T8" fmla="+- 0 1519 1274"/>
                <a:gd name="T9" fmla="*/ T8 w 1015"/>
                <a:gd name="T10" fmla="+- 0 2297 2296"/>
                <a:gd name="T11" fmla="*/ 2297 h 547"/>
                <a:gd name="T12" fmla="+- 0 1508 1274"/>
                <a:gd name="T13" fmla="*/ T12 w 1015"/>
                <a:gd name="T14" fmla="+- 0 2444 2296"/>
                <a:gd name="T15" fmla="*/ 2444 h 547"/>
                <a:gd name="T16" fmla="+- 0 1479 1274"/>
                <a:gd name="T17" fmla="*/ T16 w 1015"/>
                <a:gd name="T18" fmla="+- 0 2521 2296"/>
                <a:gd name="T19" fmla="*/ 2521 h 547"/>
                <a:gd name="T20" fmla="+- 0 1404 1274"/>
                <a:gd name="T21" fmla="*/ T20 w 1015"/>
                <a:gd name="T22" fmla="+- 0 2597 2296"/>
                <a:gd name="T23" fmla="*/ 2597 h 547"/>
                <a:gd name="T24" fmla="+- 0 1369 1274"/>
                <a:gd name="T25" fmla="*/ T24 w 1015"/>
                <a:gd name="T26" fmla="+- 0 2555 2296"/>
                <a:gd name="T27" fmla="*/ 2555 h 547"/>
                <a:gd name="T28" fmla="+- 0 1399 1274"/>
                <a:gd name="T29" fmla="*/ T28 w 1015"/>
                <a:gd name="T30" fmla="+- 0 2477 2296"/>
                <a:gd name="T31" fmla="*/ 2477 h 547"/>
                <a:gd name="T32" fmla="+- 0 1474 1274"/>
                <a:gd name="T33" fmla="*/ T32 w 1015"/>
                <a:gd name="T34" fmla="+- 0 2402 2296"/>
                <a:gd name="T35" fmla="*/ 2402 h 547"/>
                <a:gd name="T36" fmla="+- 0 1508 1274"/>
                <a:gd name="T37" fmla="*/ T36 w 1015"/>
                <a:gd name="T38" fmla="+- 0 2444 2296"/>
                <a:gd name="T39" fmla="*/ 2444 h 547"/>
                <a:gd name="T40" fmla="+- 0 1429 1274"/>
                <a:gd name="T41" fmla="*/ T40 w 1015"/>
                <a:gd name="T42" fmla="+- 0 2313 2296"/>
                <a:gd name="T43" fmla="*/ 2313 h 547"/>
                <a:gd name="T44" fmla="+- 0 1318 1274"/>
                <a:gd name="T45" fmla="*/ T44 w 1015"/>
                <a:gd name="T46" fmla="+- 0 2431 2296"/>
                <a:gd name="T47" fmla="*/ 2431 h 547"/>
                <a:gd name="T48" fmla="+- 0 1274 1274"/>
                <a:gd name="T49" fmla="*/ T48 w 1015"/>
                <a:gd name="T50" fmla="+- 0 2557 2296"/>
                <a:gd name="T51" fmla="*/ 2557 h 547"/>
                <a:gd name="T52" fmla="+- 0 1308 1274"/>
                <a:gd name="T53" fmla="*/ T52 w 1015"/>
                <a:gd name="T54" fmla="+- 0 2671 2296"/>
                <a:gd name="T55" fmla="*/ 2671 h 547"/>
                <a:gd name="T56" fmla="+- 0 1419 1274"/>
                <a:gd name="T57" fmla="*/ T56 w 1015"/>
                <a:gd name="T58" fmla="+- 0 2698 2296"/>
                <a:gd name="T59" fmla="*/ 2698 h 547"/>
                <a:gd name="T60" fmla="+- 0 1535 1274"/>
                <a:gd name="T61" fmla="*/ T60 w 1015"/>
                <a:gd name="T62" fmla="+- 0 2605 2296"/>
                <a:gd name="T63" fmla="*/ 2605 h 547"/>
                <a:gd name="T64" fmla="+- 0 1560 1274"/>
                <a:gd name="T65" fmla="*/ T64 w 1015"/>
                <a:gd name="T66" fmla="+- 0 2566 2296"/>
                <a:gd name="T67" fmla="*/ 2566 h 547"/>
                <a:gd name="T68" fmla="+- 0 1593 1274"/>
                <a:gd name="T69" fmla="*/ T68 w 1015"/>
                <a:gd name="T70" fmla="+- 0 2494 2296"/>
                <a:gd name="T71" fmla="*/ 2494 h 547"/>
                <a:gd name="T72" fmla="+- 0 1606 1274"/>
                <a:gd name="T73" fmla="*/ T72 w 1015"/>
                <a:gd name="T74" fmla="+- 0 2426 2296"/>
                <a:gd name="T75" fmla="*/ 2426 h 547"/>
                <a:gd name="T76" fmla="+- 0 2232 1274"/>
                <a:gd name="T77" fmla="*/ T76 w 1015"/>
                <a:gd name="T78" fmla="+- 0 2494 2296"/>
                <a:gd name="T79" fmla="*/ 2494 h 547"/>
                <a:gd name="T80" fmla="+- 0 2167 1274"/>
                <a:gd name="T81" fmla="*/ T80 w 1015"/>
                <a:gd name="T82" fmla="+- 0 2359 2296"/>
                <a:gd name="T83" fmla="*/ 2359 h 547"/>
                <a:gd name="T84" fmla="+- 0 2115 1274"/>
                <a:gd name="T85" fmla="*/ T84 w 1015"/>
                <a:gd name="T86" fmla="+- 0 2347 2296"/>
                <a:gd name="T87" fmla="*/ 2347 h 547"/>
                <a:gd name="T88" fmla="+- 0 2048 1274"/>
                <a:gd name="T89" fmla="*/ T88 w 1015"/>
                <a:gd name="T90" fmla="+- 0 2435 2296"/>
                <a:gd name="T91" fmla="*/ 2435 h 547"/>
                <a:gd name="T92" fmla="+- 0 1988 1274"/>
                <a:gd name="T93" fmla="*/ T92 w 1015"/>
                <a:gd name="T94" fmla="+- 0 2380 2296"/>
                <a:gd name="T95" fmla="*/ 2380 h 547"/>
                <a:gd name="T96" fmla="+- 0 1961 1274"/>
                <a:gd name="T97" fmla="*/ T96 w 1015"/>
                <a:gd name="T98" fmla="+- 0 2381 2296"/>
                <a:gd name="T99" fmla="*/ 2381 h 547"/>
                <a:gd name="T100" fmla="+- 0 1895 1274"/>
                <a:gd name="T101" fmla="*/ T100 w 1015"/>
                <a:gd name="T102" fmla="+- 0 2469 2296"/>
                <a:gd name="T103" fmla="*/ 2469 h 547"/>
                <a:gd name="T104" fmla="+- 0 1797 1274"/>
                <a:gd name="T105" fmla="*/ T104 w 1015"/>
                <a:gd name="T106" fmla="+- 0 2427 2296"/>
                <a:gd name="T107" fmla="*/ 2427 h 547"/>
                <a:gd name="T108" fmla="+- 0 1979 1274"/>
                <a:gd name="T109" fmla="*/ T108 w 1015"/>
                <a:gd name="T110" fmla="+- 0 2823 2296"/>
                <a:gd name="T111" fmla="*/ 2823 h 547"/>
                <a:gd name="T112" fmla="+- 0 1929 1274"/>
                <a:gd name="T113" fmla="*/ T112 w 1015"/>
                <a:gd name="T114" fmla="+- 0 2589 2296"/>
                <a:gd name="T115" fmla="*/ 2589 h 547"/>
                <a:gd name="T116" fmla="+- 0 1926 1274"/>
                <a:gd name="T117" fmla="*/ T116 w 1015"/>
                <a:gd name="T118" fmla="+- 0 2553 2296"/>
                <a:gd name="T119" fmla="*/ 2553 h 547"/>
                <a:gd name="T120" fmla="+- 0 1931 1274"/>
                <a:gd name="T121" fmla="*/ T120 w 1015"/>
                <a:gd name="T122" fmla="+- 0 2525 2296"/>
                <a:gd name="T123" fmla="*/ 2525 h 547"/>
                <a:gd name="T124" fmla="+- 0 1955 1274"/>
                <a:gd name="T125" fmla="*/ T124 w 1015"/>
                <a:gd name="T126" fmla="+- 0 2512 2296"/>
                <a:gd name="T127" fmla="*/ 2512 h 547"/>
                <a:gd name="T128" fmla="+- 0 2043 1274"/>
                <a:gd name="T129" fmla="*/ T128 w 1015"/>
                <a:gd name="T130" fmla="+- 0 2809 2296"/>
                <a:gd name="T131" fmla="*/ 2809 h 547"/>
                <a:gd name="T132" fmla="+- 0 2087 1274"/>
                <a:gd name="T133" fmla="*/ T132 w 1015"/>
                <a:gd name="T134" fmla="+- 0 2575 2296"/>
                <a:gd name="T135" fmla="*/ 2575 h 547"/>
                <a:gd name="T136" fmla="+- 0 2081 1274"/>
                <a:gd name="T137" fmla="*/ T136 w 1015"/>
                <a:gd name="T138" fmla="+- 0 2535 2296"/>
                <a:gd name="T139" fmla="*/ 2535 h 547"/>
                <a:gd name="T140" fmla="+- 0 2082 1274"/>
                <a:gd name="T141" fmla="*/ T140 w 1015"/>
                <a:gd name="T142" fmla="+- 0 2507 2296"/>
                <a:gd name="T143" fmla="*/ 2507 h 547"/>
                <a:gd name="T144" fmla="+- 0 2093 1274"/>
                <a:gd name="T145" fmla="*/ T144 w 1015"/>
                <a:gd name="T146" fmla="+- 0 2483 2296"/>
                <a:gd name="T147" fmla="*/ 2483 h 547"/>
                <a:gd name="T148" fmla="+- 0 2122 1274"/>
                <a:gd name="T149" fmla="*/ T148 w 1015"/>
                <a:gd name="T150" fmla="+- 0 2485 2296"/>
                <a:gd name="T151" fmla="*/ 2485 h 547"/>
                <a:gd name="T152" fmla="+- 0 2289 1274"/>
                <a:gd name="T153" fmla="*/ T152 w 1015"/>
                <a:gd name="T154" fmla="+- 0 2756 2296"/>
                <a:gd name="T155" fmla="*/ 2756 h 54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</a:cxnLst>
              <a:rect l="0" t="0" r="r" b="b"/>
              <a:pathLst>
                <a:path w="1015" h="547">
                  <a:moveTo>
                    <a:pt x="332" y="130"/>
                  </a:moveTo>
                  <a:lnTo>
                    <a:pt x="330" y="93"/>
                  </a:lnTo>
                  <a:lnTo>
                    <a:pt x="319" y="60"/>
                  </a:lnTo>
                  <a:lnTo>
                    <a:pt x="300" y="34"/>
                  </a:lnTo>
                  <a:lnTo>
                    <a:pt x="273" y="13"/>
                  </a:lnTo>
                  <a:lnTo>
                    <a:pt x="245" y="1"/>
                  </a:lnTo>
                  <a:lnTo>
                    <a:pt x="234" y="0"/>
                  </a:lnTo>
                  <a:lnTo>
                    <a:pt x="234" y="148"/>
                  </a:lnTo>
                  <a:lnTo>
                    <a:pt x="232" y="164"/>
                  </a:lnTo>
                  <a:lnTo>
                    <a:pt x="205" y="225"/>
                  </a:lnTo>
                  <a:lnTo>
                    <a:pt x="165" y="281"/>
                  </a:lnTo>
                  <a:lnTo>
                    <a:pt x="130" y="301"/>
                  </a:lnTo>
                  <a:lnTo>
                    <a:pt x="120" y="301"/>
                  </a:lnTo>
                  <a:lnTo>
                    <a:pt x="95" y="259"/>
                  </a:lnTo>
                  <a:lnTo>
                    <a:pt x="98" y="243"/>
                  </a:lnTo>
                  <a:lnTo>
                    <a:pt x="125" y="181"/>
                  </a:lnTo>
                  <a:lnTo>
                    <a:pt x="165" y="126"/>
                  </a:lnTo>
                  <a:lnTo>
                    <a:pt x="200" y="106"/>
                  </a:lnTo>
                  <a:lnTo>
                    <a:pt x="210" y="106"/>
                  </a:lnTo>
                  <a:lnTo>
                    <a:pt x="234" y="148"/>
                  </a:lnTo>
                  <a:lnTo>
                    <a:pt x="234" y="0"/>
                  </a:lnTo>
                  <a:lnTo>
                    <a:pt x="155" y="17"/>
                  </a:lnTo>
                  <a:lnTo>
                    <a:pt x="96" y="64"/>
                  </a:lnTo>
                  <a:lnTo>
                    <a:pt x="44" y="135"/>
                  </a:lnTo>
                  <a:lnTo>
                    <a:pt x="8" y="221"/>
                  </a:lnTo>
                  <a:lnTo>
                    <a:pt x="0" y="261"/>
                  </a:lnTo>
                  <a:lnTo>
                    <a:pt x="0" y="301"/>
                  </a:lnTo>
                  <a:lnTo>
                    <a:pt x="34" y="375"/>
                  </a:lnTo>
                  <a:lnTo>
                    <a:pt x="115" y="407"/>
                  </a:lnTo>
                  <a:lnTo>
                    <a:pt x="145" y="402"/>
                  </a:lnTo>
                  <a:lnTo>
                    <a:pt x="206" y="368"/>
                  </a:lnTo>
                  <a:lnTo>
                    <a:pt x="261" y="309"/>
                  </a:lnTo>
                  <a:lnTo>
                    <a:pt x="266" y="301"/>
                  </a:lnTo>
                  <a:lnTo>
                    <a:pt x="286" y="270"/>
                  </a:lnTo>
                  <a:lnTo>
                    <a:pt x="305" y="234"/>
                  </a:lnTo>
                  <a:lnTo>
                    <a:pt x="319" y="198"/>
                  </a:lnTo>
                  <a:lnTo>
                    <a:pt x="328" y="164"/>
                  </a:lnTo>
                  <a:lnTo>
                    <a:pt x="332" y="130"/>
                  </a:lnTo>
                  <a:close/>
                  <a:moveTo>
                    <a:pt x="1015" y="460"/>
                  </a:moveTo>
                  <a:lnTo>
                    <a:pt x="958" y="198"/>
                  </a:lnTo>
                  <a:lnTo>
                    <a:pt x="936" y="126"/>
                  </a:lnTo>
                  <a:lnTo>
                    <a:pt x="893" y="63"/>
                  </a:lnTo>
                  <a:lnTo>
                    <a:pt x="859" y="50"/>
                  </a:lnTo>
                  <a:lnTo>
                    <a:pt x="841" y="51"/>
                  </a:lnTo>
                  <a:lnTo>
                    <a:pt x="787" y="101"/>
                  </a:lnTo>
                  <a:lnTo>
                    <a:pt x="774" y="139"/>
                  </a:lnTo>
                  <a:lnTo>
                    <a:pt x="765" y="124"/>
                  </a:lnTo>
                  <a:lnTo>
                    <a:pt x="714" y="84"/>
                  </a:lnTo>
                  <a:lnTo>
                    <a:pt x="701" y="83"/>
                  </a:lnTo>
                  <a:lnTo>
                    <a:pt x="687" y="85"/>
                  </a:lnTo>
                  <a:lnTo>
                    <a:pt x="639" y="122"/>
                  </a:lnTo>
                  <a:lnTo>
                    <a:pt x="621" y="173"/>
                  </a:lnTo>
                  <a:lnTo>
                    <a:pt x="608" y="112"/>
                  </a:lnTo>
                  <a:lnTo>
                    <a:pt x="523" y="131"/>
                  </a:lnTo>
                  <a:lnTo>
                    <a:pt x="615" y="547"/>
                  </a:lnTo>
                  <a:lnTo>
                    <a:pt x="705" y="527"/>
                  </a:lnTo>
                  <a:lnTo>
                    <a:pt x="659" y="315"/>
                  </a:lnTo>
                  <a:lnTo>
                    <a:pt x="655" y="293"/>
                  </a:lnTo>
                  <a:lnTo>
                    <a:pt x="652" y="273"/>
                  </a:lnTo>
                  <a:lnTo>
                    <a:pt x="652" y="257"/>
                  </a:lnTo>
                  <a:lnTo>
                    <a:pt x="654" y="244"/>
                  </a:lnTo>
                  <a:lnTo>
                    <a:pt x="657" y="229"/>
                  </a:lnTo>
                  <a:lnTo>
                    <a:pt x="664" y="220"/>
                  </a:lnTo>
                  <a:lnTo>
                    <a:pt x="681" y="216"/>
                  </a:lnTo>
                  <a:lnTo>
                    <a:pt x="688" y="218"/>
                  </a:lnTo>
                  <a:lnTo>
                    <a:pt x="769" y="513"/>
                  </a:lnTo>
                  <a:lnTo>
                    <a:pt x="860" y="493"/>
                  </a:lnTo>
                  <a:lnTo>
                    <a:pt x="813" y="279"/>
                  </a:lnTo>
                  <a:lnTo>
                    <a:pt x="809" y="257"/>
                  </a:lnTo>
                  <a:lnTo>
                    <a:pt x="807" y="239"/>
                  </a:lnTo>
                  <a:lnTo>
                    <a:pt x="807" y="224"/>
                  </a:lnTo>
                  <a:lnTo>
                    <a:pt x="808" y="211"/>
                  </a:lnTo>
                  <a:lnTo>
                    <a:pt x="812" y="196"/>
                  </a:lnTo>
                  <a:lnTo>
                    <a:pt x="819" y="187"/>
                  </a:lnTo>
                  <a:lnTo>
                    <a:pt x="839" y="183"/>
                  </a:lnTo>
                  <a:lnTo>
                    <a:pt x="848" y="189"/>
                  </a:lnTo>
                  <a:lnTo>
                    <a:pt x="924" y="480"/>
                  </a:lnTo>
                  <a:lnTo>
                    <a:pt x="1015" y="460"/>
                  </a:lnTo>
                  <a:close/>
                </a:path>
              </a:pathLst>
            </a:custGeom>
            <a:solidFill>
              <a:srgbClr val="FC4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BR"/>
            </a:p>
          </p:txBody>
        </p:sp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9" y="2258"/>
              <a:ext cx="271" cy="4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AutoShape 9"/>
            <p:cNvSpPr>
              <a:spLocks/>
            </p:cNvSpPr>
            <p:nvPr/>
          </p:nvSpPr>
          <p:spPr bwMode="auto">
            <a:xfrm>
              <a:off x="2488" y="1910"/>
              <a:ext cx="598" cy="623"/>
            </a:xfrm>
            <a:custGeom>
              <a:avLst/>
              <a:gdLst>
                <a:gd name="T0" fmla="+- 0 2823 2488"/>
                <a:gd name="T1" fmla="*/ T0 w 598"/>
                <a:gd name="T2" fmla="+- 0 2326 1910"/>
                <a:gd name="T3" fmla="*/ 2326 h 623"/>
                <a:gd name="T4" fmla="+- 0 2731 2488"/>
                <a:gd name="T5" fmla="*/ T4 w 598"/>
                <a:gd name="T6" fmla="+- 0 2339 1910"/>
                <a:gd name="T7" fmla="*/ 2339 h 623"/>
                <a:gd name="T8" fmla="+- 0 2741 2488"/>
                <a:gd name="T9" fmla="*/ T8 w 598"/>
                <a:gd name="T10" fmla="+- 0 2367 1910"/>
                <a:gd name="T11" fmla="*/ 2367 h 623"/>
                <a:gd name="T12" fmla="+- 0 2743 2488"/>
                <a:gd name="T13" fmla="*/ T12 w 598"/>
                <a:gd name="T14" fmla="+- 0 2390 1910"/>
                <a:gd name="T15" fmla="*/ 2390 h 623"/>
                <a:gd name="T16" fmla="+- 0 2737 2488"/>
                <a:gd name="T17" fmla="*/ T16 w 598"/>
                <a:gd name="T18" fmla="+- 0 2414 1910"/>
                <a:gd name="T19" fmla="*/ 2414 h 623"/>
                <a:gd name="T20" fmla="+- 0 2717 2488"/>
                <a:gd name="T21" fmla="*/ T20 w 598"/>
                <a:gd name="T22" fmla="+- 0 2425 1910"/>
                <a:gd name="T23" fmla="*/ 2425 h 623"/>
                <a:gd name="T24" fmla="+- 0 2695 2488"/>
                <a:gd name="T25" fmla="*/ T24 w 598"/>
                <a:gd name="T26" fmla="+- 0 2424 1910"/>
                <a:gd name="T27" fmla="*/ 2424 h 623"/>
                <a:gd name="T28" fmla="+- 0 2602 2488"/>
                <a:gd name="T29" fmla="*/ T28 w 598"/>
                <a:gd name="T30" fmla="+- 0 2318 1910"/>
                <a:gd name="T31" fmla="*/ 2318 h 623"/>
                <a:gd name="T32" fmla="+- 0 2592 2488"/>
                <a:gd name="T33" fmla="*/ T32 w 598"/>
                <a:gd name="T34" fmla="+- 0 2255 1910"/>
                <a:gd name="T35" fmla="*/ 2255 h 623"/>
                <a:gd name="T36" fmla="+- 0 2606 2488"/>
                <a:gd name="T37" fmla="*/ T36 w 598"/>
                <a:gd name="T38" fmla="+- 0 2238 1910"/>
                <a:gd name="T39" fmla="*/ 2238 h 623"/>
                <a:gd name="T40" fmla="+- 0 2626 2488"/>
                <a:gd name="T41" fmla="*/ T40 w 598"/>
                <a:gd name="T42" fmla="+- 0 2230 1910"/>
                <a:gd name="T43" fmla="*/ 2230 h 623"/>
                <a:gd name="T44" fmla="+- 0 2646 2488"/>
                <a:gd name="T45" fmla="*/ T44 w 598"/>
                <a:gd name="T46" fmla="+- 0 2237 1910"/>
                <a:gd name="T47" fmla="*/ 2237 h 623"/>
                <a:gd name="T48" fmla="+- 0 2663 2488"/>
                <a:gd name="T49" fmla="*/ T48 w 598"/>
                <a:gd name="T50" fmla="+- 0 2249 1910"/>
                <a:gd name="T51" fmla="*/ 2249 h 623"/>
                <a:gd name="T52" fmla="+- 0 2733 2488"/>
                <a:gd name="T53" fmla="*/ T52 w 598"/>
                <a:gd name="T54" fmla="+- 0 2193 1910"/>
                <a:gd name="T55" fmla="*/ 2193 h 623"/>
                <a:gd name="T56" fmla="+- 0 2614 2488"/>
                <a:gd name="T57" fmla="*/ T56 w 598"/>
                <a:gd name="T58" fmla="+- 0 2125 1910"/>
                <a:gd name="T59" fmla="*/ 2125 h 623"/>
                <a:gd name="T60" fmla="+- 0 2526 2488"/>
                <a:gd name="T61" fmla="*/ T60 w 598"/>
                <a:gd name="T62" fmla="+- 0 2161 1910"/>
                <a:gd name="T63" fmla="*/ 2161 h 623"/>
                <a:gd name="T64" fmla="+- 0 2488 2488"/>
                <a:gd name="T65" fmla="*/ T64 w 598"/>
                <a:gd name="T66" fmla="+- 0 2252 1910"/>
                <a:gd name="T67" fmla="*/ 2252 h 623"/>
                <a:gd name="T68" fmla="+- 0 2507 2488"/>
                <a:gd name="T69" fmla="*/ T68 w 598"/>
                <a:gd name="T70" fmla="+- 0 2335 1910"/>
                <a:gd name="T71" fmla="*/ 2335 h 623"/>
                <a:gd name="T72" fmla="+- 0 2596 2488"/>
                <a:gd name="T73" fmla="*/ T72 w 598"/>
                <a:gd name="T74" fmla="+- 0 2471 1910"/>
                <a:gd name="T75" fmla="*/ 2471 h 623"/>
                <a:gd name="T76" fmla="+- 0 2716 2488"/>
                <a:gd name="T77" fmla="*/ T76 w 598"/>
                <a:gd name="T78" fmla="+- 0 2533 1910"/>
                <a:gd name="T79" fmla="*/ 2533 h 623"/>
                <a:gd name="T80" fmla="+- 0 2791 2488"/>
                <a:gd name="T81" fmla="*/ T80 w 598"/>
                <a:gd name="T82" fmla="+- 0 2507 1910"/>
                <a:gd name="T83" fmla="*/ 2507 h 623"/>
                <a:gd name="T84" fmla="+- 0 2841 2488"/>
                <a:gd name="T85" fmla="*/ T84 w 598"/>
                <a:gd name="T86" fmla="+- 0 2422 1910"/>
                <a:gd name="T87" fmla="*/ 2422 h 623"/>
                <a:gd name="T88" fmla="+- 0 3086 2488"/>
                <a:gd name="T89" fmla="*/ T88 w 598"/>
                <a:gd name="T90" fmla="+- 0 2282 1910"/>
                <a:gd name="T91" fmla="*/ 2282 h 623"/>
                <a:gd name="T92" fmla="+- 0 2935 2488"/>
                <a:gd name="T93" fmla="*/ T92 w 598"/>
                <a:gd name="T94" fmla="+- 0 2110 1910"/>
                <a:gd name="T95" fmla="*/ 2110 h 623"/>
                <a:gd name="T96" fmla="+- 0 2902 2488"/>
                <a:gd name="T97" fmla="*/ T96 w 598"/>
                <a:gd name="T98" fmla="+- 0 2040 1910"/>
                <a:gd name="T99" fmla="*/ 2040 h 623"/>
                <a:gd name="T100" fmla="+- 0 2910 2488"/>
                <a:gd name="T101" fmla="*/ T100 w 598"/>
                <a:gd name="T102" fmla="+- 0 2024 1910"/>
                <a:gd name="T103" fmla="*/ 2024 h 623"/>
                <a:gd name="T104" fmla="+- 0 2924 2488"/>
                <a:gd name="T105" fmla="*/ T104 w 598"/>
                <a:gd name="T106" fmla="+- 0 2017 1910"/>
                <a:gd name="T107" fmla="*/ 2017 h 623"/>
                <a:gd name="T108" fmla="+- 0 2880 2488"/>
                <a:gd name="T109" fmla="*/ T108 w 598"/>
                <a:gd name="T110" fmla="+- 0 1910 1910"/>
                <a:gd name="T111" fmla="*/ 1910 h 623"/>
                <a:gd name="T112" fmla="+- 0 2818 2488"/>
                <a:gd name="T113" fmla="*/ T112 w 598"/>
                <a:gd name="T114" fmla="+- 0 1944 1910"/>
                <a:gd name="T115" fmla="*/ 1944 h 623"/>
                <a:gd name="T116" fmla="+- 0 2821 2488"/>
                <a:gd name="T117" fmla="*/ T116 w 598"/>
                <a:gd name="T118" fmla="+- 0 1971 1910"/>
                <a:gd name="T119" fmla="*/ 1971 h 623"/>
                <a:gd name="T120" fmla="+- 0 2832 2488"/>
                <a:gd name="T121" fmla="*/ T120 w 598"/>
                <a:gd name="T122" fmla="+- 0 2002 1910"/>
                <a:gd name="T123" fmla="*/ 2002 h 623"/>
                <a:gd name="T124" fmla="+- 0 2795 2488"/>
                <a:gd name="T125" fmla="*/ T124 w 598"/>
                <a:gd name="T126" fmla="+- 0 1970 1910"/>
                <a:gd name="T127" fmla="*/ 1970 h 623"/>
                <a:gd name="T128" fmla="+- 0 3017 2488"/>
                <a:gd name="T129" fmla="*/ T128 w 598"/>
                <a:gd name="T130" fmla="+- 0 2344 1910"/>
                <a:gd name="T131" fmla="*/ 2344 h 62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</a:cxnLst>
              <a:rect l="0" t="0" r="r" b="b"/>
              <a:pathLst>
                <a:path w="598" h="623">
                  <a:moveTo>
                    <a:pt x="353" y="494"/>
                  </a:moveTo>
                  <a:lnTo>
                    <a:pt x="335" y="416"/>
                  </a:lnTo>
                  <a:lnTo>
                    <a:pt x="325" y="394"/>
                  </a:lnTo>
                  <a:lnTo>
                    <a:pt x="243" y="429"/>
                  </a:lnTo>
                  <a:lnTo>
                    <a:pt x="249" y="444"/>
                  </a:lnTo>
                  <a:lnTo>
                    <a:pt x="253" y="457"/>
                  </a:lnTo>
                  <a:lnTo>
                    <a:pt x="255" y="469"/>
                  </a:lnTo>
                  <a:lnTo>
                    <a:pt x="255" y="480"/>
                  </a:lnTo>
                  <a:lnTo>
                    <a:pt x="254" y="494"/>
                  </a:lnTo>
                  <a:lnTo>
                    <a:pt x="249" y="504"/>
                  </a:lnTo>
                  <a:lnTo>
                    <a:pt x="239" y="511"/>
                  </a:lnTo>
                  <a:lnTo>
                    <a:pt x="229" y="515"/>
                  </a:lnTo>
                  <a:lnTo>
                    <a:pt x="218" y="516"/>
                  </a:lnTo>
                  <a:lnTo>
                    <a:pt x="207" y="514"/>
                  </a:lnTo>
                  <a:lnTo>
                    <a:pt x="153" y="471"/>
                  </a:lnTo>
                  <a:lnTo>
                    <a:pt x="114" y="408"/>
                  </a:lnTo>
                  <a:lnTo>
                    <a:pt x="102" y="358"/>
                  </a:lnTo>
                  <a:lnTo>
                    <a:pt x="104" y="345"/>
                  </a:lnTo>
                  <a:lnTo>
                    <a:pt x="109" y="335"/>
                  </a:lnTo>
                  <a:lnTo>
                    <a:pt x="118" y="328"/>
                  </a:lnTo>
                  <a:lnTo>
                    <a:pt x="128" y="321"/>
                  </a:lnTo>
                  <a:lnTo>
                    <a:pt x="138" y="320"/>
                  </a:lnTo>
                  <a:lnTo>
                    <a:pt x="149" y="323"/>
                  </a:lnTo>
                  <a:lnTo>
                    <a:pt x="158" y="327"/>
                  </a:lnTo>
                  <a:lnTo>
                    <a:pt x="166" y="332"/>
                  </a:lnTo>
                  <a:lnTo>
                    <a:pt x="175" y="339"/>
                  </a:lnTo>
                  <a:lnTo>
                    <a:pt x="184" y="348"/>
                  </a:lnTo>
                  <a:lnTo>
                    <a:pt x="245" y="283"/>
                  </a:lnTo>
                  <a:lnTo>
                    <a:pt x="196" y="241"/>
                  </a:lnTo>
                  <a:lnTo>
                    <a:pt x="126" y="215"/>
                  </a:lnTo>
                  <a:lnTo>
                    <a:pt x="103" y="217"/>
                  </a:lnTo>
                  <a:lnTo>
                    <a:pt x="38" y="251"/>
                  </a:lnTo>
                  <a:lnTo>
                    <a:pt x="4" y="303"/>
                  </a:lnTo>
                  <a:lnTo>
                    <a:pt x="0" y="342"/>
                  </a:lnTo>
                  <a:lnTo>
                    <a:pt x="1" y="357"/>
                  </a:lnTo>
                  <a:lnTo>
                    <a:pt x="19" y="425"/>
                  </a:lnTo>
                  <a:lnTo>
                    <a:pt x="60" y="499"/>
                  </a:lnTo>
                  <a:lnTo>
                    <a:pt x="108" y="561"/>
                  </a:lnTo>
                  <a:lnTo>
                    <a:pt x="168" y="606"/>
                  </a:lnTo>
                  <a:lnTo>
                    <a:pt x="228" y="623"/>
                  </a:lnTo>
                  <a:lnTo>
                    <a:pt x="243" y="622"/>
                  </a:lnTo>
                  <a:lnTo>
                    <a:pt x="303" y="597"/>
                  </a:lnTo>
                  <a:lnTo>
                    <a:pt x="346" y="544"/>
                  </a:lnTo>
                  <a:lnTo>
                    <a:pt x="353" y="512"/>
                  </a:lnTo>
                  <a:lnTo>
                    <a:pt x="353" y="494"/>
                  </a:lnTo>
                  <a:close/>
                  <a:moveTo>
                    <a:pt x="598" y="372"/>
                  </a:moveTo>
                  <a:lnTo>
                    <a:pt x="502" y="266"/>
                  </a:lnTo>
                  <a:lnTo>
                    <a:pt x="447" y="200"/>
                  </a:lnTo>
                  <a:lnTo>
                    <a:pt x="415" y="140"/>
                  </a:lnTo>
                  <a:lnTo>
                    <a:pt x="414" y="130"/>
                  </a:lnTo>
                  <a:lnTo>
                    <a:pt x="416" y="121"/>
                  </a:lnTo>
                  <a:lnTo>
                    <a:pt x="422" y="114"/>
                  </a:lnTo>
                  <a:lnTo>
                    <a:pt x="427" y="110"/>
                  </a:lnTo>
                  <a:lnTo>
                    <a:pt x="436" y="107"/>
                  </a:lnTo>
                  <a:lnTo>
                    <a:pt x="449" y="106"/>
                  </a:lnTo>
                  <a:lnTo>
                    <a:pt x="392" y="0"/>
                  </a:lnTo>
                  <a:lnTo>
                    <a:pt x="334" y="23"/>
                  </a:lnTo>
                  <a:lnTo>
                    <a:pt x="330" y="34"/>
                  </a:lnTo>
                  <a:lnTo>
                    <a:pt x="331" y="49"/>
                  </a:lnTo>
                  <a:lnTo>
                    <a:pt x="333" y="61"/>
                  </a:lnTo>
                  <a:lnTo>
                    <a:pt x="337" y="75"/>
                  </a:lnTo>
                  <a:lnTo>
                    <a:pt x="344" y="92"/>
                  </a:lnTo>
                  <a:lnTo>
                    <a:pt x="354" y="112"/>
                  </a:lnTo>
                  <a:lnTo>
                    <a:pt x="307" y="60"/>
                  </a:lnTo>
                  <a:lnTo>
                    <a:pt x="243" y="119"/>
                  </a:lnTo>
                  <a:lnTo>
                    <a:pt x="529" y="434"/>
                  </a:lnTo>
                  <a:lnTo>
                    <a:pt x="598" y="372"/>
                  </a:lnTo>
                  <a:close/>
                </a:path>
              </a:pathLst>
            </a:custGeom>
            <a:solidFill>
              <a:srgbClr val="FC4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BR"/>
            </a:p>
          </p:txBody>
        </p:sp>
        <p:pic>
          <p:nvPicPr>
            <p:cNvPr id="19" name="Picture 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" y="1440"/>
              <a:ext cx="591" cy="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AutoShape 7"/>
            <p:cNvSpPr>
              <a:spLocks/>
            </p:cNvSpPr>
            <p:nvPr/>
          </p:nvSpPr>
          <p:spPr bwMode="auto">
            <a:xfrm>
              <a:off x="3280" y="520"/>
              <a:ext cx="528" cy="998"/>
            </a:xfrm>
            <a:custGeom>
              <a:avLst/>
              <a:gdLst>
                <a:gd name="T0" fmla="+- 0 3694 3281"/>
                <a:gd name="T1" fmla="*/ T0 w 528"/>
                <a:gd name="T2" fmla="+- 0 1352 521"/>
                <a:gd name="T3" fmla="*/ 1352 h 998"/>
                <a:gd name="T4" fmla="+- 0 3650 3281"/>
                <a:gd name="T5" fmla="*/ T4 w 528"/>
                <a:gd name="T6" fmla="+- 0 1298 521"/>
                <a:gd name="T7" fmla="*/ 1298 h 998"/>
                <a:gd name="T8" fmla="+- 0 3598 3281"/>
                <a:gd name="T9" fmla="*/ T8 w 528"/>
                <a:gd name="T10" fmla="+- 0 1262 521"/>
                <a:gd name="T11" fmla="*/ 1262 h 998"/>
                <a:gd name="T12" fmla="+- 0 3596 3281"/>
                <a:gd name="T13" fmla="*/ T12 w 528"/>
                <a:gd name="T14" fmla="+- 0 1404 521"/>
                <a:gd name="T15" fmla="*/ 1404 h 998"/>
                <a:gd name="T16" fmla="+- 0 3525 3281"/>
                <a:gd name="T17" fmla="*/ T16 w 528"/>
                <a:gd name="T18" fmla="+- 0 1423 521"/>
                <a:gd name="T19" fmla="*/ 1423 h 998"/>
                <a:gd name="T20" fmla="+- 0 3397 3281"/>
                <a:gd name="T21" fmla="*/ T20 w 528"/>
                <a:gd name="T22" fmla="+- 0 1358 521"/>
                <a:gd name="T23" fmla="*/ 1358 h 998"/>
                <a:gd name="T24" fmla="+- 0 3391 3281"/>
                <a:gd name="T25" fmla="*/ T24 w 528"/>
                <a:gd name="T26" fmla="+- 0 1327 521"/>
                <a:gd name="T27" fmla="*/ 1327 h 998"/>
                <a:gd name="T28" fmla="+- 0 3404 3281"/>
                <a:gd name="T29" fmla="*/ T28 w 528"/>
                <a:gd name="T30" fmla="+- 0 1313 521"/>
                <a:gd name="T31" fmla="*/ 1313 h 998"/>
                <a:gd name="T32" fmla="+- 0 3428 3281"/>
                <a:gd name="T33" fmla="*/ T32 w 528"/>
                <a:gd name="T34" fmla="+- 0 1307 521"/>
                <a:gd name="T35" fmla="*/ 1307 h 998"/>
                <a:gd name="T36" fmla="+- 0 3508 3281"/>
                <a:gd name="T37" fmla="*/ T36 w 528"/>
                <a:gd name="T38" fmla="+- 0 1322 521"/>
                <a:gd name="T39" fmla="*/ 1322 h 998"/>
                <a:gd name="T40" fmla="+- 0 3598 3281"/>
                <a:gd name="T41" fmla="*/ T40 w 528"/>
                <a:gd name="T42" fmla="+- 0 1394 521"/>
                <a:gd name="T43" fmla="*/ 1394 h 998"/>
                <a:gd name="T44" fmla="+- 0 3540 3281"/>
                <a:gd name="T45" fmla="*/ T44 w 528"/>
                <a:gd name="T46" fmla="+- 0 1235 521"/>
                <a:gd name="T47" fmla="*/ 1235 h 998"/>
                <a:gd name="T48" fmla="+- 0 3428 3281"/>
                <a:gd name="T49" fmla="*/ T48 w 528"/>
                <a:gd name="T50" fmla="+- 0 1212 521"/>
                <a:gd name="T51" fmla="*/ 1212 h 998"/>
                <a:gd name="T52" fmla="+- 0 3327 3281"/>
                <a:gd name="T53" fmla="*/ T52 w 528"/>
                <a:gd name="T54" fmla="+- 0 1237 521"/>
                <a:gd name="T55" fmla="*/ 1237 h 998"/>
                <a:gd name="T56" fmla="+- 0 3281 3281"/>
                <a:gd name="T57" fmla="*/ T56 w 528"/>
                <a:gd name="T58" fmla="+- 0 1322 521"/>
                <a:gd name="T59" fmla="*/ 1322 h 998"/>
                <a:gd name="T60" fmla="+- 0 3311 3281"/>
                <a:gd name="T61" fmla="*/ T60 w 528"/>
                <a:gd name="T62" fmla="+- 0 1407 521"/>
                <a:gd name="T63" fmla="*/ 1407 h 998"/>
                <a:gd name="T64" fmla="+- 0 3446 3281"/>
                <a:gd name="T65" fmla="*/ T64 w 528"/>
                <a:gd name="T66" fmla="+- 0 1496 521"/>
                <a:gd name="T67" fmla="*/ 1496 h 998"/>
                <a:gd name="T68" fmla="+- 0 3579 3281"/>
                <a:gd name="T69" fmla="*/ T68 w 528"/>
                <a:gd name="T70" fmla="+- 0 1518 521"/>
                <a:gd name="T71" fmla="*/ 1518 h 998"/>
                <a:gd name="T72" fmla="+- 0 3685 3281"/>
                <a:gd name="T73" fmla="*/ T72 w 528"/>
                <a:gd name="T74" fmla="+- 0 1466 521"/>
                <a:gd name="T75" fmla="*/ 1466 h 998"/>
                <a:gd name="T76" fmla="+- 0 3705 3281"/>
                <a:gd name="T77" fmla="*/ T76 w 528"/>
                <a:gd name="T78" fmla="+- 0 1412 521"/>
                <a:gd name="T79" fmla="*/ 1412 h 998"/>
                <a:gd name="T80" fmla="+- 0 3748 3281"/>
                <a:gd name="T81" fmla="*/ T80 w 528"/>
                <a:gd name="T82" fmla="+- 0 597 521"/>
                <a:gd name="T83" fmla="*/ 597 h 998"/>
                <a:gd name="T84" fmla="+- 0 3644 3281"/>
                <a:gd name="T85" fmla="*/ T84 w 528"/>
                <a:gd name="T86" fmla="+- 0 521 521"/>
                <a:gd name="T87" fmla="*/ 521 h 998"/>
                <a:gd name="T88" fmla="+- 0 3585 3281"/>
                <a:gd name="T89" fmla="*/ T88 w 528"/>
                <a:gd name="T90" fmla="+- 0 523 521"/>
                <a:gd name="T91" fmla="*/ 523 h 998"/>
                <a:gd name="T92" fmla="+- 0 3623 3281"/>
                <a:gd name="T93" fmla="*/ T92 w 528"/>
                <a:gd name="T94" fmla="+- 0 612 521"/>
                <a:gd name="T95" fmla="*/ 612 h 998"/>
                <a:gd name="T96" fmla="+- 0 3640 3281"/>
                <a:gd name="T97" fmla="*/ T96 w 528"/>
                <a:gd name="T98" fmla="+- 0 616 521"/>
                <a:gd name="T99" fmla="*/ 616 h 998"/>
                <a:gd name="T100" fmla="+- 0 3658 3281"/>
                <a:gd name="T101" fmla="*/ T100 w 528"/>
                <a:gd name="T102" fmla="+- 0 626 521"/>
                <a:gd name="T103" fmla="*/ 626 h 998"/>
                <a:gd name="T104" fmla="+- 0 3665 3281"/>
                <a:gd name="T105" fmla="*/ T104 w 528"/>
                <a:gd name="T106" fmla="+- 0 644 521"/>
                <a:gd name="T107" fmla="*/ 644 h 998"/>
                <a:gd name="T108" fmla="+- 0 3620 3281"/>
                <a:gd name="T109" fmla="*/ T108 w 528"/>
                <a:gd name="T110" fmla="+- 0 703 521"/>
                <a:gd name="T111" fmla="*/ 703 h 998"/>
                <a:gd name="T112" fmla="+- 0 3581 3281"/>
                <a:gd name="T113" fmla="*/ T112 w 528"/>
                <a:gd name="T114" fmla="+- 0 661 521"/>
                <a:gd name="T115" fmla="*/ 661 h 998"/>
                <a:gd name="T116" fmla="+- 0 3535 3281"/>
                <a:gd name="T117" fmla="*/ T116 w 528"/>
                <a:gd name="T118" fmla="+- 0 744 521"/>
                <a:gd name="T119" fmla="*/ 744 h 998"/>
                <a:gd name="T120" fmla="+- 0 3503 3281"/>
                <a:gd name="T121" fmla="*/ T120 w 528"/>
                <a:gd name="T122" fmla="+- 0 754 521"/>
                <a:gd name="T123" fmla="*/ 754 h 998"/>
                <a:gd name="T124" fmla="+- 0 3479 3281"/>
                <a:gd name="T125" fmla="*/ T124 w 528"/>
                <a:gd name="T126" fmla="+- 0 758 521"/>
                <a:gd name="T127" fmla="*/ 758 h 998"/>
                <a:gd name="T128" fmla="+- 0 3452 3281"/>
                <a:gd name="T129" fmla="*/ T128 w 528"/>
                <a:gd name="T130" fmla="+- 0 753 521"/>
                <a:gd name="T131" fmla="*/ 753 h 998"/>
                <a:gd name="T132" fmla="+- 0 3437 3281"/>
                <a:gd name="T133" fmla="*/ T132 w 528"/>
                <a:gd name="T134" fmla="+- 0 738 521"/>
                <a:gd name="T135" fmla="*/ 738 h 998"/>
                <a:gd name="T136" fmla="+- 0 3433 3281"/>
                <a:gd name="T137" fmla="*/ T136 w 528"/>
                <a:gd name="T138" fmla="+- 0 715 521"/>
                <a:gd name="T139" fmla="*/ 715 h 998"/>
                <a:gd name="T140" fmla="+- 0 3496 3281"/>
                <a:gd name="T141" fmla="*/ T140 w 528"/>
                <a:gd name="T142" fmla="+- 0 661 521"/>
                <a:gd name="T143" fmla="*/ 661 h 998"/>
                <a:gd name="T144" fmla="+- 0 3535 3281"/>
                <a:gd name="T145" fmla="*/ T144 w 528"/>
                <a:gd name="T146" fmla="+- 0 560 521"/>
                <a:gd name="T147" fmla="*/ 560 h 998"/>
                <a:gd name="T148" fmla="+- 0 3510 3281"/>
                <a:gd name="T149" fmla="*/ T148 w 528"/>
                <a:gd name="T150" fmla="+- 0 551 521"/>
                <a:gd name="T151" fmla="*/ 551 h 998"/>
                <a:gd name="T152" fmla="+- 0 3417 3281"/>
                <a:gd name="T153" fmla="*/ T152 w 528"/>
                <a:gd name="T154" fmla="+- 0 603 521"/>
                <a:gd name="T155" fmla="*/ 603 h 998"/>
                <a:gd name="T156" fmla="+- 0 3338 3281"/>
                <a:gd name="T157" fmla="*/ T156 w 528"/>
                <a:gd name="T158" fmla="+- 0 715 521"/>
                <a:gd name="T159" fmla="*/ 715 h 998"/>
                <a:gd name="T160" fmla="+- 0 3339 3281"/>
                <a:gd name="T161" fmla="*/ T160 w 528"/>
                <a:gd name="T162" fmla="+- 0 736 521"/>
                <a:gd name="T163" fmla="*/ 736 h 998"/>
                <a:gd name="T164" fmla="+- 0 3449 3281"/>
                <a:gd name="T165" fmla="*/ T164 w 528"/>
                <a:gd name="T166" fmla="+- 0 847 521"/>
                <a:gd name="T167" fmla="*/ 847 h 998"/>
                <a:gd name="T168" fmla="+- 0 3524 3281"/>
                <a:gd name="T169" fmla="*/ T168 w 528"/>
                <a:gd name="T170" fmla="+- 0 843 521"/>
                <a:gd name="T171" fmla="*/ 843 h 998"/>
                <a:gd name="T172" fmla="+- 0 3665 3281"/>
                <a:gd name="T173" fmla="*/ T172 w 528"/>
                <a:gd name="T174" fmla="+- 0 783 521"/>
                <a:gd name="T175" fmla="*/ 783 h 998"/>
                <a:gd name="T176" fmla="+- 0 3710 3281"/>
                <a:gd name="T177" fmla="*/ T176 w 528"/>
                <a:gd name="T178" fmla="+- 0 748 521"/>
                <a:gd name="T179" fmla="*/ 748 h 998"/>
                <a:gd name="T180" fmla="+- 0 3741 3281"/>
                <a:gd name="T181" fmla="*/ T180 w 528"/>
                <a:gd name="T182" fmla="+- 0 712 521"/>
                <a:gd name="T183" fmla="*/ 712 h 998"/>
                <a:gd name="T184" fmla="+- 0 3752 3281"/>
                <a:gd name="T185" fmla="*/ T184 w 528"/>
                <a:gd name="T186" fmla="+- 0 693 521"/>
                <a:gd name="T187" fmla="*/ 693 h 998"/>
                <a:gd name="T188" fmla="+- 0 3762 3281"/>
                <a:gd name="T189" fmla="*/ T188 w 528"/>
                <a:gd name="T190" fmla="+- 0 658 521"/>
                <a:gd name="T191" fmla="*/ 658 h 998"/>
                <a:gd name="T192" fmla="+- 0 3537 3281"/>
                <a:gd name="T193" fmla="*/ T192 w 528"/>
                <a:gd name="T194" fmla="+- 0 887 521"/>
                <a:gd name="T195" fmla="*/ 887 h 998"/>
                <a:gd name="T196" fmla="+- 0 3463 3281"/>
                <a:gd name="T197" fmla="*/ T196 w 528"/>
                <a:gd name="T198" fmla="+- 0 889 521"/>
                <a:gd name="T199" fmla="*/ 889 h 998"/>
                <a:gd name="T200" fmla="+- 0 3367 3281"/>
                <a:gd name="T201" fmla="*/ T200 w 528"/>
                <a:gd name="T202" fmla="+- 0 960 521"/>
                <a:gd name="T203" fmla="*/ 960 h 998"/>
                <a:gd name="T204" fmla="+- 0 3406 3281"/>
                <a:gd name="T205" fmla="*/ T204 w 528"/>
                <a:gd name="T206" fmla="+- 0 1030 521"/>
                <a:gd name="T207" fmla="*/ 1030 h 998"/>
                <a:gd name="T208" fmla="+- 0 3372 3281"/>
                <a:gd name="T209" fmla="*/ T208 w 528"/>
                <a:gd name="T210" fmla="+- 0 1048 521"/>
                <a:gd name="T211" fmla="*/ 1048 h 998"/>
                <a:gd name="T212" fmla="+- 0 3795 3281"/>
                <a:gd name="T213" fmla="*/ T212 w 528"/>
                <a:gd name="T214" fmla="+- 0 1156 521"/>
                <a:gd name="T215" fmla="*/ 1156 h 998"/>
                <a:gd name="T216" fmla="+- 0 3594 3281"/>
                <a:gd name="T217" fmla="*/ T216 w 528"/>
                <a:gd name="T218" fmla="+- 0 1053 521"/>
                <a:gd name="T219" fmla="*/ 1053 h 998"/>
                <a:gd name="T220" fmla="+- 0 3499 3281"/>
                <a:gd name="T221" fmla="*/ T220 w 528"/>
                <a:gd name="T222" fmla="+- 0 1031 521"/>
                <a:gd name="T223" fmla="*/ 1031 h 998"/>
                <a:gd name="T224" fmla="+- 0 3493 3281"/>
                <a:gd name="T225" fmla="*/ T224 w 528"/>
                <a:gd name="T226" fmla="+- 0 1000 521"/>
                <a:gd name="T227" fmla="*/ 1000 h 998"/>
                <a:gd name="T228" fmla="+- 0 3568 3281"/>
                <a:gd name="T229" fmla="*/ T228 w 528"/>
                <a:gd name="T230" fmla="+- 0 982 521"/>
                <a:gd name="T231" fmla="*/ 982 h 998"/>
                <a:gd name="T232" fmla="+- 0 3808 3281"/>
                <a:gd name="T233" fmla="*/ T232 w 528"/>
                <a:gd name="T234" fmla="+- 0 901 521"/>
                <a:gd name="T235" fmla="*/ 901 h 9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</a:cxnLst>
              <a:rect l="0" t="0" r="r" b="b"/>
              <a:pathLst>
                <a:path w="528" h="998">
                  <a:moveTo>
                    <a:pt x="424" y="891"/>
                  </a:moveTo>
                  <a:lnTo>
                    <a:pt x="413" y="831"/>
                  </a:lnTo>
                  <a:lnTo>
                    <a:pt x="378" y="786"/>
                  </a:lnTo>
                  <a:lnTo>
                    <a:pt x="369" y="777"/>
                  </a:lnTo>
                  <a:lnTo>
                    <a:pt x="338" y="753"/>
                  </a:lnTo>
                  <a:lnTo>
                    <a:pt x="317" y="741"/>
                  </a:lnTo>
                  <a:lnTo>
                    <a:pt x="317" y="873"/>
                  </a:lnTo>
                  <a:lnTo>
                    <a:pt x="315" y="883"/>
                  </a:lnTo>
                  <a:lnTo>
                    <a:pt x="263" y="904"/>
                  </a:lnTo>
                  <a:lnTo>
                    <a:pt x="244" y="902"/>
                  </a:lnTo>
                  <a:lnTo>
                    <a:pt x="173" y="878"/>
                  </a:lnTo>
                  <a:lnTo>
                    <a:pt x="116" y="837"/>
                  </a:lnTo>
                  <a:lnTo>
                    <a:pt x="109" y="816"/>
                  </a:lnTo>
                  <a:lnTo>
                    <a:pt x="110" y="806"/>
                  </a:lnTo>
                  <a:lnTo>
                    <a:pt x="115" y="798"/>
                  </a:lnTo>
                  <a:lnTo>
                    <a:pt x="123" y="792"/>
                  </a:lnTo>
                  <a:lnTo>
                    <a:pt x="133" y="788"/>
                  </a:lnTo>
                  <a:lnTo>
                    <a:pt x="147" y="786"/>
                  </a:lnTo>
                  <a:lnTo>
                    <a:pt x="164" y="786"/>
                  </a:lnTo>
                  <a:lnTo>
                    <a:pt x="227" y="801"/>
                  </a:lnTo>
                  <a:lnTo>
                    <a:pt x="290" y="832"/>
                  </a:lnTo>
                  <a:lnTo>
                    <a:pt x="317" y="873"/>
                  </a:lnTo>
                  <a:lnTo>
                    <a:pt x="317" y="741"/>
                  </a:lnTo>
                  <a:lnTo>
                    <a:pt x="259" y="714"/>
                  </a:lnTo>
                  <a:lnTo>
                    <a:pt x="182" y="694"/>
                  </a:lnTo>
                  <a:lnTo>
                    <a:pt x="147" y="691"/>
                  </a:lnTo>
                  <a:lnTo>
                    <a:pt x="113" y="692"/>
                  </a:lnTo>
                  <a:lnTo>
                    <a:pt x="46" y="716"/>
                  </a:lnTo>
                  <a:lnTo>
                    <a:pt x="6" y="770"/>
                  </a:lnTo>
                  <a:lnTo>
                    <a:pt x="0" y="801"/>
                  </a:lnTo>
                  <a:lnTo>
                    <a:pt x="1" y="829"/>
                  </a:lnTo>
                  <a:lnTo>
                    <a:pt x="30" y="886"/>
                  </a:lnTo>
                  <a:lnTo>
                    <a:pt x="86" y="936"/>
                  </a:lnTo>
                  <a:lnTo>
                    <a:pt x="165" y="975"/>
                  </a:lnTo>
                  <a:lnTo>
                    <a:pt x="256" y="997"/>
                  </a:lnTo>
                  <a:lnTo>
                    <a:pt x="298" y="997"/>
                  </a:lnTo>
                  <a:lnTo>
                    <a:pt x="336" y="991"/>
                  </a:lnTo>
                  <a:lnTo>
                    <a:pt x="404" y="945"/>
                  </a:lnTo>
                  <a:lnTo>
                    <a:pt x="421" y="904"/>
                  </a:lnTo>
                  <a:lnTo>
                    <a:pt x="424" y="891"/>
                  </a:lnTo>
                  <a:close/>
                  <a:moveTo>
                    <a:pt x="481" y="137"/>
                  </a:moveTo>
                  <a:lnTo>
                    <a:pt x="467" y="76"/>
                  </a:lnTo>
                  <a:lnTo>
                    <a:pt x="425" y="20"/>
                  </a:lnTo>
                  <a:lnTo>
                    <a:pt x="363" y="0"/>
                  </a:lnTo>
                  <a:lnTo>
                    <a:pt x="335" y="0"/>
                  </a:lnTo>
                  <a:lnTo>
                    <a:pt x="304" y="2"/>
                  </a:lnTo>
                  <a:lnTo>
                    <a:pt x="328" y="91"/>
                  </a:lnTo>
                  <a:lnTo>
                    <a:pt x="342" y="91"/>
                  </a:lnTo>
                  <a:lnTo>
                    <a:pt x="353" y="92"/>
                  </a:lnTo>
                  <a:lnTo>
                    <a:pt x="359" y="95"/>
                  </a:lnTo>
                  <a:lnTo>
                    <a:pt x="370" y="99"/>
                  </a:lnTo>
                  <a:lnTo>
                    <a:pt x="377" y="105"/>
                  </a:lnTo>
                  <a:lnTo>
                    <a:pt x="381" y="113"/>
                  </a:lnTo>
                  <a:lnTo>
                    <a:pt x="384" y="123"/>
                  </a:lnTo>
                  <a:lnTo>
                    <a:pt x="383" y="134"/>
                  </a:lnTo>
                  <a:lnTo>
                    <a:pt x="339" y="182"/>
                  </a:lnTo>
                  <a:lnTo>
                    <a:pt x="323" y="191"/>
                  </a:lnTo>
                  <a:lnTo>
                    <a:pt x="300" y="140"/>
                  </a:lnTo>
                  <a:lnTo>
                    <a:pt x="254" y="39"/>
                  </a:lnTo>
                  <a:lnTo>
                    <a:pt x="254" y="223"/>
                  </a:lnTo>
                  <a:lnTo>
                    <a:pt x="237" y="229"/>
                  </a:lnTo>
                  <a:lnTo>
                    <a:pt x="222" y="233"/>
                  </a:lnTo>
                  <a:lnTo>
                    <a:pt x="209" y="236"/>
                  </a:lnTo>
                  <a:lnTo>
                    <a:pt x="198" y="237"/>
                  </a:lnTo>
                  <a:lnTo>
                    <a:pt x="183" y="236"/>
                  </a:lnTo>
                  <a:lnTo>
                    <a:pt x="171" y="232"/>
                  </a:lnTo>
                  <a:lnTo>
                    <a:pt x="162" y="226"/>
                  </a:lnTo>
                  <a:lnTo>
                    <a:pt x="156" y="217"/>
                  </a:lnTo>
                  <a:lnTo>
                    <a:pt x="150" y="206"/>
                  </a:lnTo>
                  <a:lnTo>
                    <a:pt x="152" y="194"/>
                  </a:lnTo>
                  <a:lnTo>
                    <a:pt x="197" y="151"/>
                  </a:lnTo>
                  <a:lnTo>
                    <a:pt x="215" y="140"/>
                  </a:lnTo>
                  <a:lnTo>
                    <a:pt x="254" y="223"/>
                  </a:lnTo>
                  <a:lnTo>
                    <a:pt x="254" y="39"/>
                  </a:lnTo>
                  <a:lnTo>
                    <a:pt x="246" y="23"/>
                  </a:lnTo>
                  <a:lnTo>
                    <a:pt x="229" y="30"/>
                  </a:lnTo>
                  <a:lnTo>
                    <a:pt x="194" y="47"/>
                  </a:lnTo>
                  <a:lnTo>
                    <a:pt x="136" y="82"/>
                  </a:lnTo>
                  <a:lnTo>
                    <a:pt x="81" y="137"/>
                  </a:lnTo>
                  <a:lnTo>
                    <a:pt x="57" y="194"/>
                  </a:lnTo>
                  <a:lnTo>
                    <a:pt x="57" y="208"/>
                  </a:lnTo>
                  <a:lnTo>
                    <a:pt x="58" y="215"/>
                  </a:lnTo>
                  <a:lnTo>
                    <a:pt x="87" y="286"/>
                  </a:lnTo>
                  <a:lnTo>
                    <a:pt x="168" y="326"/>
                  </a:lnTo>
                  <a:lnTo>
                    <a:pt x="204" y="327"/>
                  </a:lnTo>
                  <a:lnTo>
                    <a:pt x="243" y="322"/>
                  </a:lnTo>
                  <a:lnTo>
                    <a:pt x="327" y="293"/>
                  </a:lnTo>
                  <a:lnTo>
                    <a:pt x="384" y="262"/>
                  </a:lnTo>
                  <a:lnTo>
                    <a:pt x="417" y="237"/>
                  </a:lnTo>
                  <a:lnTo>
                    <a:pt x="429" y="227"/>
                  </a:lnTo>
                  <a:lnTo>
                    <a:pt x="447" y="208"/>
                  </a:lnTo>
                  <a:lnTo>
                    <a:pt x="460" y="191"/>
                  </a:lnTo>
                  <a:lnTo>
                    <a:pt x="461" y="190"/>
                  </a:lnTo>
                  <a:lnTo>
                    <a:pt x="471" y="172"/>
                  </a:lnTo>
                  <a:lnTo>
                    <a:pt x="478" y="154"/>
                  </a:lnTo>
                  <a:lnTo>
                    <a:pt x="481" y="137"/>
                  </a:lnTo>
                  <a:close/>
                  <a:moveTo>
                    <a:pt x="527" y="380"/>
                  </a:moveTo>
                  <a:lnTo>
                    <a:pt x="256" y="366"/>
                  </a:lnTo>
                  <a:lnTo>
                    <a:pt x="216" y="366"/>
                  </a:lnTo>
                  <a:lnTo>
                    <a:pt x="182" y="368"/>
                  </a:lnTo>
                  <a:lnTo>
                    <a:pt x="111" y="392"/>
                  </a:lnTo>
                  <a:lnTo>
                    <a:pt x="86" y="439"/>
                  </a:lnTo>
                  <a:lnTo>
                    <a:pt x="86" y="453"/>
                  </a:lnTo>
                  <a:lnTo>
                    <a:pt x="125" y="509"/>
                  </a:lnTo>
                  <a:lnTo>
                    <a:pt x="161" y="531"/>
                  </a:lnTo>
                  <a:lnTo>
                    <a:pt x="91" y="527"/>
                  </a:lnTo>
                  <a:lnTo>
                    <a:pt x="87" y="613"/>
                  </a:lnTo>
                  <a:lnTo>
                    <a:pt x="514" y="635"/>
                  </a:lnTo>
                  <a:lnTo>
                    <a:pt x="518" y="543"/>
                  </a:lnTo>
                  <a:lnTo>
                    <a:pt x="313" y="532"/>
                  </a:lnTo>
                  <a:lnTo>
                    <a:pt x="287" y="530"/>
                  </a:lnTo>
                  <a:lnTo>
                    <a:pt x="218" y="510"/>
                  </a:lnTo>
                  <a:lnTo>
                    <a:pt x="211" y="500"/>
                  </a:lnTo>
                  <a:lnTo>
                    <a:pt x="212" y="479"/>
                  </a:lnTo>
                  <a:lnTo>
                    <a:pt x="268" y="461"/>
                  </a:lnTo>
                  <a:lnTo>
                    <a:pt x="287" y="461"/>
                  </a:lnTo>
                  <a:lnTo>
                    <a:pt x="522" y="473"/>
                  </a:lnTo>
                  <a:lnTo>
                    <a:pt x="527" y="380"/>
                  </a:lnTo>
                  <a:close/>
                </a:path>
              </a:pathLst>
            </a:custGeom>
            <a:solidFill>
              <a:srgbClr val="FC4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724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3600" dirty="0" smtClean="0"/>
              <a:t>Quando falamos de Oratória, devemos ter em mente certos atributos para nos tornarmos bons oradores. </a:t>
            </a:r>
          </a:p>
          <a:p>
            <a:pPr marL="0" indent="0" algn="ctr">
              <a:buNone/>
            </a:pPr>
            <a:r>
              <a:rPr lang="pt-BR" sz="3600" dirty="0" smtClean="0"/>
              <a:t>As técnicas de apresentação vão desde voz aguda, grave ao total silêncio, além da entonação. </a:t>
            </a:r>
          </a:p>
          <a:p>
            <a:pPr marL="0" indent="0" algn="ctr">
              <a:buNone/>
            </a:pPr>
            <a:r>
              <a:rPr lang="pt-BR" sz="3600" dirty="0" smtClean="0"/>
              <a:t>Vamos tecer algumas considerações sobre ser um bom orador ou um orador bom !!!!!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84425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PT" b="1" dirty="0" smtClean="0"/>
              <a:t>NERVOSISMO. </a:t>
            </a:r>
          </a:p>
          <a:p>
            <a:pPr marL="0" indent="0" algn="just">
              <a:buNone/>
            </a:pPr>
            <a:r>
              <a:rPr lang="pt-PT" dirty="0" smtClean="0"/>
              <a:t>Para vencer este vilão, recomenda-se antes </a:t>
            </a:r>
            <a:r>
              <a:rPr lang="pt-PT" dirty="0"/>
              <a:t>de começar, respire profundamente, retendo o ar nos teus pulmões durante quatro segundos, três ou quatro vezes</a:t>
            </a:r>
            <a:r>
              <a:rPr lang="pt-PT" dirty="0" smtClean="0"/>
              <a:t>. Adote </a:t>
            </a:r>
            <a:r>
              <a:rPr lang="pt-PT" dirty="0"/>
              <a:t>a posição em que se sentir mais cômodo: sentado ou de pé.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 descr="Como não deixar o medo estragar tudo na hora de falar em público | VOCÊ S/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642" y="3284984"/>
            <a:ext cx="4364638" cy="31074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644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/>
              <a:t> </a:t>
            </a:r>
            <a:endParaRPr lang="pt-BR" dirty="0"/>
          </a:p>
          <a:p>
            <a:r>
              <a:rPr lang="pt-PT" sz="3900" b="1" dirty="0"/>
              <a:t>O QUE NÃO DIZER NO COMEÇO</a:t>
            </a:r>
            <a:endParaRPr lang="pt-BR" sz="3900" b="1" dirty="0"/>
          </a:p>
          <a:p>
            <a:pPr marL="0" indent="0">
              <a:buNone/>
            </a:pPr>
            <a:r>
              <a:rPr lang="pt-PT" dirty="0"/>
              <a:t> </a:t>
            </a:r>
            <a:endParaRPr lang="pt-BR" dirty="0"/>
          </a:p>
          <a:p>
            <a:pPr marL="0" indent="0" algn="just">
              <a:buNone/>
            </a:pPr>
            <a:r>
              <a:rPr lang="pt-PT" dirty="0"/>
              <a:t>No </a:t>
            </a:r>
            <a:r>
              <a:rPr lang="pt-PT" dirty="0" smtClean="0"/>
              <a:t>início da apresentação, você </a:t>
            </a:r>
            <a:r>
              <a:rPr lang="pt-PT" dirty="0"/>
              <a:t>não deverá:</a:t>
            </a:r>
            <a:endParaRPr lang="pt-BR" dirty="0"/>
          </a:p>
          <a:p>
            <a:pPr lvl="0" algn="just"/>
            <a:r>
              <a:rPr lang="pt-PT" dirty="0" smtClean="0"/>
              <a:t>Pedir </a:t>
            </a:r>
            <a:r>
              <a:rPr lang="pt-PT" dirty="0"/>
              <a:t>desculpas por estar com problemas físicos (gripes, resfriados, dor de cabeça)</a:t>
            </a:r>
            <a:endParaRPr lang="pt-BR" dirty="0"/>
          </a:p>
          <a:p>
            <a:pPr algn="just"/>
            <a:r>
              <a:rPr lang="pt-PT" dirty="0" smtClean="0"/>
              <a:t>Contar </a:t>
            </a:r>
            <a:r>
              <a:rPr lang="pt-PT" dirty="0"/>
              <a:t>piadas</a:t>
            </a:r>
            <a:endParaRPr lang="pt-BR" dirty="0"/>
          </a:p>
          <a:p>
            <a:pPr lvl="0" algn="just"/>
            <a:r>
              <a:rPr lang="pt-PT" dirty="0"/>
              <a:t>Tomar partido sobre assuntos polêmicos</a:t>
            </a:r>
            <a:endParaRPr lang="pt-BR" dirty="0"/>
          </a:p>
          <a:p>
            <a:pPr lvl="0" algn="just"/>
            <a:r>
              <a:rPr lang="pt-PT" dirty="0"/>
              <a:t>Começar com "chavões" ou frases muito usadas.</a:t>
            </a:r>
            <a:endParaRPr lang="pt-BR" dirty="0"/>
          </a:p>
          <a:p>
            <a:pPr algn="just"/>
            <a:r>
              <a:rPr lang="pt-PT" i="1" dirty="0"/>
              <a:t>Por exemplo</a:t>
            </a:r>
            <a:r>
              <a:rPr lang="pt-PT" i="1" dirty="0" smtClean="0"/>
              <a:t>: “</a:t>
            </a:r>
            <a:r>
              <a:rPr lang="pt-PT" i="1" dirty="0"/>
              <a:t>A união faz a força”, “uma andorinha só não faz verão”</a:t>
            </a:r>
            <a:endParaRPr lang="pt-BR" dirty="0"/>
          </a:p>
          <a:p>
            <a:pPr algn="just"/>
            <a:r>
              <a:rPr lang="pt-PT" dirty="0" smtClean="0"/>
              <a:t>Citações </a:t>
            </a:r>
            <a:r>
              <a:rPr lang="pt-PT" dirty="0"/>
              <a:t>de autores muito polêmicos</a:t>
            </a:r>
            <a:r>
              <a:rPr lang="pt-PT" i="1" dirty="0" smtClean="0"/>
              <a:t>.</a:t>
            </a:r>
            <a:r>
              <a:rPr lang="pt-PT" i="1" dirty="0"/>
              <a:t> </a:t>
            </a:r>
            <a:endParaRPr lang="pt-BR" dirty="0"/>
          </a:p>
          <a:p>
            <a:pPr algn="just"/>
            <a:r>
              <a:rPr lang="pt-PT" dirty="0" smtClean="0"/>
              <a:t>O início deve </a:t>
            </a:r>
            <a:r>
              <a:rPr lang="pt-PT" dirty="0"/>
              <a:t>ser breve, </a:t>
            </a:r>
            <a:r>
              <a:rPr lang="pt-PT" dirty="0" smtClean="0"/>
              <a:t>neutro. 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865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pt-BR" sz="4000" b="1" dirty="0" smtClean="0"/>
              <a:t>CORES E SUAS SENSAÇÕES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39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784887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1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 Tudo começa...</a:t>
            </a:r>
          </a:p>
          <a:p>
            <a:pPr marL="0" lvl="0" indent="0" algn="ctr">
              <a:buNone/>
            </a:pPr>
            <a:r>
              <a:rPr lang="pt-PT" dirty="0" smtClean="0"/>
              <a:t>Método  com um </a:t>
            </a:r>
            <a:r>
              <a:rPr lang="pt-PT" u="heavy" dirty="0" smtClean="0">
                <a:hlinkClick r:id="rId2"/>
              </a:rPr>
              <a:t>discurso</a:t>
            </a:r>
            <a:r>
              <a:rPr lang="pt-PT" u="sng" dirty="0" smtClean="0"/>
              <a:t>, </a:t>
            </a:r>
            <a:r>
              <a:rPr lang="pt-PT" dirty="0" smtClean="0"/>
              <a:t> ora na exposição didática de um assunto. </a:t>
            </a:r>
          </a:p>
          <a:p>
            <a:pPr marL="0" lvl="0" indent="0" algn="ctr">
              <a:buNone/>
            </a:pPr>
            <a:endParaRPr lang="pt-PT" dirty="0"/>
          </a:p>
          <a:p>
            <a:pPr marL="0" lvl="0" indent="0" algn="ctr">
              <a:buNone/>
            </a:pPr>
            <a:r>
              <a:rPr lang="pt-PT" dirty="0" smtClean="0"/>
              <a:t>Arte </a:t>
            </a:r>
            <a:r>
              <a:rPr lang="pt-PT" dirty="0"/>
              <a:t>de como falar em </a:t>
            </a:r>
            <a:r>
              <a:rPr lang="pt-PT" dirty="0" smtClean="0"/>
              <a:t>público</a:t>
            </a:r>
          </a:p>
          <a:p>
            <a:pPr marL="0" lvl="0" indent="0" algn="ctr">
              <a:buNone/>
            </a:pPr>
            <a:endParaRPr lang="pt-BR" dirty="0"/>
          </a:p>
          <a:p>
            <a:pPr marL="0" lvl="0" indent="0" algn="ctr">
              <a:buNone/>
            </a:pPr>
            <a:r>
              <a:rPr lang="pt-PT" dirty="0" smtClean="0"/>
              <a:t>ORATÓRIA consiste no conjunto </a:t>
            </a:r>
            <a:r>
              <a:rPr lang="pt-PT" dirty="0"/>
              <a:t>de regras e técnicas que permitem apurar as qualidades pessoais de quem se destina a falar em público.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3995936" y="2276872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 para baixo 4"/>
          <p:cNvSpPr/>
          <p:nvPr/>
        </p:nvSpPr>
        <p:spPr>
          <a:xfrm>
            <a:off x="3995936" y="3501008"/>
            <a:ext cx="79208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153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	Cabe estudarmos o processo humano capacitando-se na oratória, consistindo nos elementos da boa comunicação. </a:t>
            </a:r>
          </a:p>
          <a:p>
            <a:pPr marL="0" indent="0" algn="just">
              <a:buNone/>
            </a:pPr>
            <a:endParaRPr lang="pt-BR" sz="1300" dirty="0"/>
          </a:p>
          <a:p>
            <a:pPr algn="ctr"/>
            <a:r>
              <a:rPr lang="pt-PT" dirty="0" smtClean="0"/>
              <a:t>ELEMENTOS DA BOA COMUNICAÇÃO </a:t>
            </a:r>
          </a:p>
          <a:p>
            <a:pPr marL="0" indent="0">
              <a:buNone/>
            </a:pPr>
            <a:endParaRPr lang="pt-BR" sz="1300" dirty="0"/>
          </a:p>
          <a:p>
            <a:pPr marL="0" lvl="0" indent="0" algn="just">
              <a:buNone/>
            </a:pPr>
            <a:r>
              <a:rPr lang="pt-PT" dirty="0"/>
              <a:t>EMISSOR: o que envia a mensagem</a:t>
            </a:r>
            <a:endParaRPr lang="pt-BR" dirty="0"/>
          </a:p>
          <a:p>
            <a:pPr marL="0" lvl="0" indent="0" algn="just">
              <a:buNone/>
            </a:pPr>
            <a:r>
              <a:rPr lang="pt-PT" dirty="0"/>
              <a:t>RECEPTOR: o que recebe a mensagem</a:t>
            </a:r>
            <a:endParaRPr lang="pt-BR" dirty="0"/>
          </a:p>
          <a:p>
            <a:pPr marL="0" lvl="0" indent="0" algn="just">
              <a:buNone/>
            </a:pPr>
            <a:r>
              <a:rPr lang="pt-PT" dirty="0"/>
              <a:t>MENSAGEM: o conteúdo das informações obtidas</a:t>
            </a:r>
            <a:endParaRPr lang="pt-BR" dirty="0"/>
          </a:p>
          <a:p>
            <a:pPr marL="0" lvl="0" indent="0" algn="just">
              <a:buNone/>
            </a:pPr>
            <a:r>
              <a:rPr lang="pt-PT" dirty="0"/>
              <a:t>CANAL OU CONTATO: meio ou meios que o emissor utiliza para enviar a mensagem.</a:t>
            </a:r>
            <a:endParaRPr lang="pt-BR" dirty="0"/>
          </a:p>
          <a:p>
            <a:pPr marL="0" lvl="0" indent="0" algn="just">
              <a:buNone/>
            </a:pPr>
            <a:r>
              <a:rPr lang="pt-PT" dirty="0"/>
              <a:t>CÓDIGO: conjunto de signos de um sistema de combinação de regras de que lança mão o emissor para transmitir a sua mensagem.</a:t>
            </a:r>
            <a:endParaRPr lang="pt-BR" dirty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19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pt-PT" sz="4400" b="1" dirty="0" smtClean="0"/>
              <a:t>BOA </a:t>
            </a:r>
            <a:r>
              <a:rPr lang="pt-PT" sz="4400" b="1" dirty="0"/>
              <a:t>PRONÚNCIA </a:t>
            </a:r>
            <a:endParaRPr lang="pt-PT" sz="4400" b="1" dirty="0" smtClean="0"/>
          </a:p>
          <a:p>
            <a:pPr marL="0" indent="0">
              <a:buNone/>
            </a:pPr>
            <a:endParaRPr lang="pt-BR" dirty="0"/>
          </a:p>
          <a:p>
            <a:pPr lvl="0" algn="just"/>
            <a:r>
              <a:rPr lang="pt-PT" dirty="0"/>
              <a:t>Pronuncie completamente todas as palavras</a:t>
            </a:r>
            <a:endParaRPr lang="pt-BR" dirty="0"/>
          </a:p>
          <a:p>
            <a:pPr lvl="0" algn="just"/>
            <a:r>
              <a:rPr lang="pt-PT" dirty="0" smtClean="0"/>
              <a:t>Não </a:t>
            </a:r>
            <a:r>
              <a:rPr lang="pt-PT" dirty="0"/>
              <a:t>omita a pronúncia dos "s" e "r" finais e dos "i" intermediários.</a:t>
            </a:r>
            <a:endParaRPr lang="pt-BR" dirty="0"/>
          </a:p>
          <a:p>
            <a:pPr lvl="0" algn="just"/>
            <a:r>
              <a:rPr lang="pt-PT" dirty="0"/>
              <a:t>Por exemplo, fale </a:t>
            </a:r>
            <a:r>
              <a:rPr lang="pt-PT" i="1" dirty="0"/>
              <a:t>primeiro janeiro, terceiro, precisar, trazer levamos </a:t>
            </a:r>
            <a:r>
              <a:rPr lang="pt-PT" dirty="0"/>
              <a:t>e não primero janero, tercero, precisá, trazê, levamo.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516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pt-BR" dirty="0" smtClean="0"/>
          </a:p>
          <a:p>
            <a:pPr marL="0" indent="0" algn="just">
              <a:buNone/>
            </a:pPr>
            <a:r>
              <a:rPr lang="pt-PT" dirty="0" smtClean="0"/>
              <a:t>PROCESSO DE COMUNICAÇÃO HUMANA</a:t>
            </a:r>
            <a:endParaRPr lang="pt-BR" dirty="0" smtClean="0"/>
          </a:p>
          <a:p>
            <a:pPr algn="just"/>
            <a:endParaRPr lang="pt-BR" dirty="0"/>
          </a:p>
          <a:p>
            <a:pPr lvl="0" algn="just"/>
            <a:r>
              <a:rPr lang="pt-PT" dirty="0"/>
              <a:t>Fenômeno social fundamental em nossas vidas;</a:t>
            </a:r>
            <a:endParaRPr lang="pt-BR" dirty="0"/>
          </a:p>
          <a:p>
            <a:pPr lvl="0" algn="just"/>
            <a:r>
              <a:rPr lang="pt-PT" dirty="0"/>
              <a:t>Faz-se por meio da linguagem;</a:t>
            </a:r>
            <a:endParaRPr lang="pt-BR" dirty="0"/>
          </a:p>
          <a:p>
            <a:pPr lvl="0" algn="just"/>
            <a:r>
              <a:rPr lang="pt-PT" dirty="0"/>
              <a:t>Linguagem →repertório de signos com regras</a:t>
            </a:r>
            <a:endParaRPr lang="pt-BR" dirty="0"/>
          </a:p>
          <a:p>
            <a:pPr algn="just"/>
            <a:r>
              <a:rPr lang="pt-PT" dirty="0"/>
              <a:t>para combiná-los;</a:t>
            </a:r>
            <a:endParaRPr lang="pt-BR" dirty="0"/>
          </a:p>
          <a:p>
            <a:pPr lvl="0" algn="just"/>
            <a:r>
              <a:rPr lang="pt-PT" dirty="0"/>
              <a:t>Signos → qualquer coisa que faz referência </a:t>
            </a:r>
            <a:r>
              <a:rPr lang="pt-PT" dirty="0" smtClean="0"/>
              <a:t>a outra </a:t>
            </a:r>
            <a:r>
              <a:rPr lang="pt-PT" dirty="0"/>
              <a:t>coisa ou ideia.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93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PT" dirty="0" smtClean="0"/>
          </a:p>
          <a:p>
            <a:pPr algn="just"/>
            <a:r>
              <a:rPr lang="pt-PT" dirty="0" smtClean="0"/>
              <a:t>LINGUAGEM </a:t>
            </a:r>
            <a:r>
              <a:rPr lang="pt-PT" dirty="0"/>
              <a:t>TÉCNICA </a:t>
            </a:r>
            <a:endParaRPr lang="pt-BR" sz="4000" dirty="0"/>
          </a:p>
          <a:p>
            <a:pPr lvl="1" algn="just"/>
            <a:r>
              <a:rPr lang="pt-PT" dirty="0"/>
              <a:t>Ambiente profissional exige um vocabulário próprio.</a:t>
            </a:r>
            <a:endParaRPr lang="pt-BR" sz="1200" dirty="0"/>
          </a:p>
          <a:p>
            <a:pPr lvl="1" algn="just"/>
            <a:r>
              <a:rPr lang="pt-PT" dirty="0"/>
              <a:t>Para Público heterogêneo empregar termos que sejam de fácil compreensão</a:t>
            </a:r>
            <a:r>
              <a:rPr lang="pt-PT" dirty="0" smtClean="0"/>
              <a:t>; Utilizar. vocabulário </a:t>
            </a:r>
            <a:r>
              <a:rPr lang="pt-PT" dirty="0"/>
              <a:t>técnico, deve explicá-lo com outras palavras para ser entendidas por todos</a:t>
            </a:r>
            <a:endParaRPr lang="pt-BR" sz="1200" dirty="0"/>
          </a:p>
          <a:p>
            <a:pPr marL="0" indent="0" algn="just">
              <a:buNone/>
            </a:pPr>
            <a:endParaRPr lang="pt-BR" sz="1400" dirty="0"/>
          </a:p>
          <a:p>
            <a:pPr algn="just"/>
            <a:r>
              <a:rPr lang="pt-PT" dirty="0"/>
              <a:t>Técnicas de Apresentação em Público</a:t>
            </a:r>
            <a:endParaRPr lang="pt-BR" sz="1400" dirty="0"/>
          </a:p>
          <a:p>
            <a:pPr marL="268288" lvl="2" indent="0" algn="just"/>
            <a:r>
              <a:rPr lang="pt-PT" dirty="0"/>
              <a:t>Acabe com os vícios - “ãããã”, “né”, “tá”, “certo”, “aí”, “entendeu</a:t>
            </a:r>
            <a:r>
              <a:rPr lang="pt-PT" dirty="0" smtClean="0"/>
              <a:t>”, etc</a:t>
            </a:r>
            <a:r>
              <a:rPr lang="pt-PT" dirty="0"/>
              <a:t>.</a:t>
            </a:r>
            <a:endParaRPr lang="pt-BR" sz="1100" dirty="0"/>
          </a:p>
          <a:p>
            <a:pPr marL="268288" lvl="2" indent="0" algn="just"/>
            <a:r>
              <a:rPr lang="pt-PT" dirty="0"/>
              <a:t>Nunca se desespere</a:t>
            </a:r>
            <a:r>
              <a:rPr lang="pt-PT" dirty="0" smtClean="0"/>
              <a:t>.   /   Fale </a:t>
            </a:r>
            <a:r>
              <a:rPr lang="pt-PT" dirty="0"/>
              <a:t>com entusiasmo.</a:t>
            </a:r>
            <a:endParaRPr lang="pt-BR" sz="1100" dirty="0"/>
          </a:p>
          <a:p>
            <a:pPr marL="268288" lvl="2" indent="0" algn="just"/>
            <a:r>
              <a:rPr lang="pt-PT" dirty="0"/>
              <a:t>Observe o nível intelectual dos ouvintes.</a:t>
            </a:r>
            <a:endParaRPr lang="pt-BR" sz="1100" dirty="0"/>
          </a:p>
          <a:p>
            <a:pPr marL="268288" lvl="2" indent="0" algn="just"/>
            <a:r>
              <a:rPr lang="pt-PT" dirty="0"/>
              <a:t>A postura é fundamental</a:t>
            </a:r>
            <a:r>
              <a:rPr lang="pt-PT" dirty="0" smtClean="0"/>
              <a:t>.   / Use </a:t>
            </a:r>
            <a:r>
              <a:rPr lang="pt-PT" dirty="0"/>
              <a:t>a roupa certa.</a:t>
            </a:r>
            <a:endParaRPr lang="pt-BR" sz="1100" dirty="0"/>
          </a:p>
          <a:p>
            <a:pPr marL="268288" lvl="2" indent="0" algn="just"/>
            <a:r>
              <a:rPr lang="pt-PT" dirty="0"/>
              <a:t>Cuidado com o volume da voz e o ritmo da fala.</a:t>
            </a:r>
            <a:endParaRPr lang="pt-BR" sz="1100" dirty="0"/>
          </a:p>
          <a:p>
            <a:pPr marL="268288" lvl="2" indent="0" algn="just"/>
            <a:r>
              <a:rPr lang="pt-PT" dirty="0"/>
              <a:t>Cuidado com a pronúncia da palavra.</a:t>
            </a:r>
            <a:endParaRPr lang="pt-BR" sz="1100" dirty="0"/>
          </a:p>
          <a:p>
            <a:pPr marL="268288" lvl="2" indent="0" algn="just"/>
            <a:r>
              <a:rPr lang="pt-PT" dirty="0"/>
              <a:t>Não inicie pedindo desculpas e nunca termine com a</a:t>
            </a:r>
            <a:endParaRPr lang="pt-BR" sz="1100" dirty="0"/>
          </a:p>
          <a:p>
            <a:pPr marL="0" indent="0" algn="just">
              <a:buNone/>
            </a:pPr>
            <a:r>
              <a:rPr lang="pt-PT" dirty="0" smtClean="0"/>
              <a:t>    frase </a:t>
            </a:r>
            <a:r>
              <a:rPr lang="pt-PT" dirty="0"/>
              <a:t>“... era só isso que tinha </a:t>
            </a:r>
            <a:r>
              <a:rPr lang="pt-PT" dirty="0" smtClean="0"/>
              <a:t>para falar.” CUIDADO</a:t>
            </a:r>
            <a:endParaRPr lang="pt-BR" sz="14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424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PT" dirty="0" smtClean="0"/>
              <a:t>Quanto a </a:t>
            </a:r>
            <a:r>
              <a:rPr lang="pt-PT" b="1" dirty="0" smtClean="0"/>
              <a:t>RESPIRAÇÃO </a:t>
            </a:r>
            <a:r>
              <a:rPr lang="pt-PT" dirty="0" smtClean="0"/>
              <a:t>-  sem </a:t>
            </a:r>
            <a:r>
              <a:rPr lang="pt-PT" dirty="0"/>
              <a:t>respirar bem não é possível falar bem. A respiração </a:t>
            </a:r>
            <a:r>
              <a:rPr lang="pt-PT" dirty="0" smtClean="0"/>
              <a:t>é constituída </a:t>
            </a:r>
            <a:r>
              <a:rPr lang="pt-PT" dirty="0"/>
              <a:t>de duas fases distintas: inspiração e expiração.</a:t>
            </a:r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PT" dirty="0" smtClean="0"/>
              <a:t>Já a </a:t>
            </a:r>
            <a:r>
              <a:rPr lang="pt-PT" b="1" dirty="0" smtClean="0"/>
              <a:t>ENTONAÇÃO</a:t>
            </a:r>
            <a:r>
              <a:rPr lang="pt-PT" dirty="0" smtClean="0"/>
              <a:t> apresenta diferentes </a:t>
            </a:r>
            <a:r>
              <a:rPr lang="pt-PT" dirty="0"/>
              <a:t>curvas melódicas no discurso. Associada ao recurso da pausa, é fundamental para o brilho da fala nas apresentações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72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b="1" dirty="0" smtClean="0"/>
          </a:p>
          <a:p>
            <a:pPr algn="just"/>
            <a:r>
              <a:rPr lang="pt-PT" b="1" dirty="0" smtClean="0"/>
              <a:t>APRESENTAÇÃO </a:t>
            </a:r>
            <a:r>
              <a:rPr lang="pt-PT" b="1" dirty="0"/>
              <a:t>PESSOAL</a:t>
            </a:r>
            <a:endParaRPr lang="pt-BR" sz="1400" b="1" dirty="0"/>
          </a:p>
          <a:p>
            <a:pPr marL="0" indent="0" algn="just">
              <a:buNone/>
            </a:pPr>
            <a:endParaRPr lang="pt-BR" sz="1600" dirty="0"/>
          </a:p>
          <a:p>
            <a:pPr algn="just"/>
            <a:r>
              <a:rPr lang="pt-PT" dirty="0"/>
              <a:t>POSTURA</a:t>
            </a:r>
            <a:endParaRPr lang="pt-BR" sz="4000" dirty="0"/>
          </a:p>
          <a:p>
            <a:pPr marL="268288" lvl="1" indent="0" algn="just"/>
            <a:r>
              <a:rPr lang="pt-PT" dirty="0"/>
              <a:t>	</a:t>
            </a:r>
            <a:r>
              <a:rPr lang="pt-PT" dirty="0" smtClean="0"/>
              <a:t>Elemento </a:t>
            </a:r>
            <a:r>
              <a:rPr lang="pt-PT" dirty="0"/>
              <a:t>importante durante a conversa formal</a:t>
            </a:r>
            <a:r>
              <a:rPr lang="pt-PT" dirty="0" smtClean="0"/>
              <a:t>. ´de bom tom observar a </a:t>
            </a:r>
            <a:r>
              <a:rPr lang="pt-PT" dirty="0"/>
              <a:t>própria postura e a do </a:t>
            </a:r>
            <a:r>
              <a:rPr lang="pt-PT" dirty="0" smtClean="0"/>
              <a:t>interlocutor, bem como as expressões </a:t>
            </a:r>
            <a:r>
              <a:rPr lang="pt-PT" dirty="0"/>
              <a:t>e movimentos corporais que são características relevantes sobre a pessoa e sua mensagem</a:t>
            </a:r>
            <a:endParaRPr lang="pt-BR" sz="1200" dirty="0"/>
          </a:p>
          <a:p>
            <a:pPr algn="just"/>
            <a:endParaRPr lang="pt-BR" sz="1400" dirty="0"/>
          </a:p>
          <a:p>
            <a:pPr algn="just"/>
            <a:r>
              <a:rPr lang="pt-PT" dirty="0"/>
              <a:t>	</a:t>
            </a:r>
            <a:r>
              <a:rPr lang="pt-PT" dirty="0" smtClean="0"/>
              <a:t>APARÊNCIA - Reflete </a:t>
            </a:r>
            <a:r>
              <a:rPr lang="pt-PT" dirty="0"/>
              <a:t>a imagem de cada </a:t>
            </a:r>
            <a:r>
              <a:rPr lang="pt-PT" dirty="0" smtClean="0"/>
              <a:t>indivíduo e também influencia o </a:t>
            </a:r>
            <a:r>
              <a:rPr lang="pt-PT" dirty="0"/>
              <a:t>público assim como os gestos,	postura e linguagem verbal</a:t>
            </a:r>
            <a:endParaRPr lang="pt-BR" sz="11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56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</TotalTime>
  <Words>813</Words>
  <Application>Microsoft Office PowerPoint</Application>
  <PresentationFormat>Apresentação na tela (4:3)</PresentationFormat>
  <Paragraphs>132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Viagem</vt:lpstr>
      <vt:lpstr>ORATÓRIA –  MEIOS DE APRESENTAÇÃO e TÉCNICAS / ATRIBUTOS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ORATÓRIA –  MEIOS DE APRESENTAÇÃO E</dc:title>
  <dc:creator>Usuário do Windows</dc:creator>
  <cp:lastModifiedBy>Usuário do Windows</cp:lastModifiedBy>
  <cp:revision>15</cp:revision>
  <dcterms:created xsi:type="dcterms:W3CDTF">2022-02-18T04:10:47Z</dcterms:created>
  <dcterms:modified xsi:type="dcterms:W3CDTF">2022-02-18T06:26:25Z</dcterms:modified>
</cp:coreProperties>
</file>